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y="5143500" cx="9144000"/>
  <p:notesSz cx="6858000" cy="9144000"/>
  <p:embeddedFontLst>
    <p:embeddedFont>
      <p:font typeface="Lato"/>
      <p:regular r:id="rId53"/>
      <p:bold r:id="rId54"/>
      <p:italic r:id="rId55"/>
      <p:boldItalic r:id="rId56"/>
    </p:embeddedFont>
    <p:embeddedFont>
      <p:font typeface="Lato Light"/>
      <p:regular r:id="rId57"/>
      <p:bold r:id="rId58"/>
      <p:italic r:id="rId59"/>
      <p:boldItalic r:id="rId60"/>
    </p:embeddedFont>
    <p:embeddedFont>
      <p:font typeface="Fira Sans Condensed"/>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D7F2553-FA85-40F5-B1EF-F8E0585CEE0F}">
  <a:tblStyle styleId="{6D7F2553-FA85-40F5-B1EF-F8E0585CEE0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FiraSansCondensed-bold.fntdata"/><Relationship Id="rId61" Type="http://schemas.openxmlformats.org/officeDocument/2006/relationships/font" Target="fonts/FiraSansCondensed-regular.fntdata"/><Relationship Id="rId20" Type="http://schemas.openxmlformats.org/officeDocument/2006/relationships/slide" Target="slides/slide14.xml"/><Relationship Id="rId64" Type="http://schemas.openxmlformats.org/officeDocument/2006/relationships/font" Target="fonts/FiraSansCondensed-boldItalic.fntdata"/><Relationship Id="rId63" Type="http://schemas.openxmlformats.org/officeDocument/2006/relationships/font" Target="fonts/FiraSansCondense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LatoLight-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Lato-regular.fntdata"/><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Lato-italic.fntdata"/><Relationship Id="rId10" Type="http://schemas.openxmlformats.org/officeDocument/2006/relationships/slide" Target="slides/slide4.xml"/><Relationship Id="rId54" Type="http://schemas.openxmlformats.org/officeDocument/2006/relationships/font" Target="fonts/Lato-bold.fntdata"/><Relationship Id="rId13" Type="http://schemas.openxmlformats.org/officeDocument/2006/relationships/slide" Target="slides/slide7.xml"/><Relationship Id="rId57" Type="http://schemas.openxmlformats.org/officeDocument/2006/relationships/font" Target="fonts/LatoLight-regular.fntdata"/><Relationship Id="rId12" Type="http://schemas.openxmlformats.org/officeDocument/2006/relationships/slide" Target="slides/slide6.xml"/><Relationship Id="rId56" Type="http://schemas.openxmlformats.org/officeDocument/2006/relationships/font" Target="fonts/Lato-boldItalic.fntdata"/><Relationship Id="rId15" Type="http://schemas.openxmlformats.org/officeDocument/2006/relationships/slide" Target="slides/slide9.xml"/><Relationship Id="rId59" Type="http://schemas.openxmlformats.org/officeDocument/2006/relationships/font" Target="fonts/LatoLight-italic.fntdata"/><Relationship Id="rId14" Type="http://schemas.openxmlformats.org/officeDocument/2006/relationships/slide" Target="slides/slide8.xml"/><Relationship Id="rId58" Type="http://schemas.openxmlformats.org/officeDocument/2006/relationships/font" Target="fonts/LatoLight-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7851d10d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7851d10d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a7d27e25ac_5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a7d27e25ac_5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a7d27e25ac_5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a7d27e25ac_5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a7d27e25ac_5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a7d27e25ac_5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a7d27e25ac_5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a7d27e25ac_5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a7d27e25ac_5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a7d27e25ac_5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7851d10dea_0_2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7851d10dea_0_2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a7d2821c3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a7d2821c3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a7d2821c3d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a7d2821c3d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a7d2821c3d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a7d2821c3d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a7d2821c3d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a7d2821c3d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7851d10de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7851d10de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a7d2821c3d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a7d2821c3d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a7d2821c3d_3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a7d2821c3d_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b1095916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b1095916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a7d2821c3d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a7d2821c3d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b10959162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b10959162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a7d2821c3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a7d2821c3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since we used Amazon stock as a proxy to gauge the performance of online shopping, we decided it would be beneficial to also single out a company which may be a good proxy to indicate the performance of the outdoor activity and entertainment industry. In this case, we chose DIsney since their parks are incredibly popular and operate so many projects which require lots of people in one area, whether it is for film, animation or otherwise, that it would be a good indicator of the other side of the market affected by the COVID-19 pandemic.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a7d2821c3d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a7d2821c3d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won’t go over the graphs discussed before since Tianyi has already taken care of them, so I will be specifically referring to the differences in outcomes observed when comparing the data to Disney. Visually speaking, we can see how there is quite a difference between how each companies’ stocks fared during the pandemic. Not only does it look like Disney follows the trend of the S&amp;P 500 more closely than Amazon does, but you can also see how drastically affected Disney’s stock was as well as their struggle to get their market price back to where it was before March. Meanwhile, Amazon has substantially increased in their stock price and matched what they had at the beginning of this data set between April and May of 2020, and Disney took until between November and December of 2020. This is where you can really see the difference of the impacts the pandemic took on these different industries.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a7d2821c3d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a7d2821c3d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more scatter plots showing Disney’s closing numbers plotted against various stats. They do seem to be more loosely correlated which can also be on the following heatmap.</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a7d2821c3d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a7d2821c3d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the heatmaps using the closing numbers for both Amazon and Disney correlated with other factors highlighted by the blue circles. Some interesting correlations we see from this map are that Disney’s closing price correlated more with the S&amp;P 500’s closing price than Amazon’s did. We can also see that there was some correlation between Disney’s closing price and retail and recreation but also with residential, closely resembling the correlation these two factors have with the S&amp;P 500 index.</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a7d2821c3d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a7d2821c3d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here are some results from testing the impact of consumer mobility on Disney and Amazon’s stock prices. As mentioned before by Tianyi, we wanted to see how well consumer mobility could be used to help predict stock prices for each of these companies. For disney, it was surprising to see Linear Regression perform so poorly with its low accuracy and R^2 score. The RMSE score is very different from Amazon’s since the price of Disney is much smaller compared to the S&amp;P 500. We can see that Random forest performs the best with Disney’s data as well, but the accuracy of the predictions is lower than Amazon’s which may be important in seeing the impact of consumer movement and these stocks.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7851d10de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7851d10de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a7d2821c3d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a7d2821c3d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Overall, we can see from this data that there is significant correlation between stocks and consumer movement. We have also seen that Disney ended up becoming way more impacted throughout the pandemic and took a longer time to recover than Amazon, maybe being reflective of the lack of outdoor activity and entertainment while online shopping was still possible. It is not enough to only look at these two companies and make statements on the industry as a whole, but these statistics do provide food for thought with how the economy was affected by consumer mobility. We still have seen a very strong comeback in the S&amp;P 500 which was helped a lot by Amazon’s stock but may have been at the expense of companies like Disney.</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7851d10dea_0_2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7851d10dea_0_2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7851d10dea_0_18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7851d10dea_0_18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a835226b4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a835226b4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a835226b4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a835226b4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a835226b4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a835226b4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a835226b4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a835226b4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a835226b4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a835226b4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a835226b43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a835226b43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a835226b43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a835226b43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a7d27e25ac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a7d27e25ac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a7d27e25ac_5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a7d27e25ac_5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a7d27e25ac_5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a7d27e25ac_5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a7d27e25ac_5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a7d27e25ac_5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a7d27e25ac_5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a7d27e25ac_5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a7d27e25ac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a7d27e25ac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a7d27e25ac_5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a7d27e25ac_5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7851d10dea_0_19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7851d10dea_0_19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a7d27e25ac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a7d27e25ac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7851d10dea_0_2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7851d10dea_0_2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af514eeae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af514eeae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a7d27e25ac_5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a7d27e25ac_5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a7d27e25ac_5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a7d27e25ac_5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13"/>
          <p:cNvSpPr/>
          <p:nvPr/>
        </p:nvSpPr>
        <p:spPr>
          <a:xfrm>
            <a:off x="-1815650" y="-379800"/>
            <a:ext cx="11252200" cy="4546600"/>
          </a:xfrm>
          <a:custGeom>
            <a:rect b="b" l="l" r="r" t="t"/>
            <a:pathLst>
              <a:path extrusionOk="0" h="181864" w="450088">
                <a:moveTo>
                  <a:pt x="450088" y="181864"/>
                </a:moveTo>
                <a:lnTo>
                  <a:pt x="0" y="151384"/>
                </a:lnTo>
                <a:lnTo>
                  <a:pt x="244856" y="10160"/>
                </a:lnTo>
                <a:lnTo>
                  <a:pt x="448564" y="168656"/>
                </a:lnTo>
                <a:lnTo>
                  <a:pt x="399796" y="0"/>
                </a:lnTo>
              </a:path>
            </a:pathLst>
          </a:custGeom>
          <a:noFill/>
          <a:ln cap="flat" cmpd="sng" w="9525">
            <a:solidFill>
              <a:schemeClr val="accent1"/>
            </a:solidFill>
            <a:prstDash val="solid"/>
            <a:round/>
            <a:headEnd len="med" w="med" type="none"/>
            <a:tailEnd len="med" w="med" type="none"/>
          </a:ln>
          <a:effectLst>
            <a:outerShdw blurRad="57150" rotWithShape="0" algn="bl" dir="5400000" dist="19050">
              <a:srgbClr val="000000">
                <a:alpha val="9000"/>
              </a:srgbClr>
            </a:outerShdw>
          </a:effectLst>
        </p:spPr>
      </p:sp>
      <p:sp>
        <p:nvSpPr>
          <p:cNvPr id="52" name="Google Shape;52;p13"/>
          <p:cNvSpPr txBox="1"/>
          <p:nvPr>
            <p:ph type="title"/>
          </p:nvPr>
        </p:nvSpPr>
        <p:spPr>
          <a:xfrm>
            <a:off x="667500" y="2253900"/>
            <a:ext cx="1793700" cy="635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3" name="Google Shape;53;p13"/>
          <p:cNvSpPr txBox="1"/>
          <p:nvPr>
            <p:ph idx="1" type="subTitle"/>
          </p:nvPr>
        </p:nvSpPr>
        <p:spPr>
          <a:xfrm>
            <a:off x="667500" y="2803075"/>
            <a:ext cx="1793700" cy="63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4" name="Google Shape;54;p13"/>
          <p:cNvSpPr txBox="1"/>
          <p:nvPr>
            <p:ph hasCustomPrompt="1" idx="2" type="title"/>
          </p:nvPr>
        </p:nvSpPr>
        <p:spPr>
          <a:xfrm>
            <a:off x="667500" y="1590575"/>
            <a:ext cx="1793700" cy="569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55" name="Google Shape;55;p13"/>
          <p:cNvSpPr txBox="1"/>
          <p:nvPr>
            <p:ph idx="3" type="title"/>
          </p:nvPr>
        </p:nvSpPr>
        <p:spPr>
          <a:xfrm>
            <a:off x="2672600" y="2253900"/>
            <a:ext cx="1793700" cy="635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6" name="Google Shape;56;p13"/>
          <p:cNvSpPr txBox="1"/>
          <p:nvPr>
            <p:ph idx="4" type="subTitle"/>
          </p:nvPr>
        </p:nvSpPr>
        <p:spPr>
          <a:xfrm>
            <a:off x="2672600" y="2803075"/>
            <a:ext cx="1793700" cy="63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7" name="Google Shape;57;p13"/>
          <p:cNvSpPr txBox="1"/>
          <p:nvPr>
            <p:ph hasCustomPrompt="1" idx="5" type="title"/>
          </p:nvPr>
        </p:nvSpPr>
        <p:spPr>
          <a:xfrm>
            <a:off x="2672600" y="1590575"/>
            <a:ext cx="1793700" cy="569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58" name="Google Shape;58;p13"/>
          <p:cNvSpPr txBox="1"/>
          <p:nvPr>
            <p:ph idx="6" type="title"/>
          </p:nvPr>
        </p:nvSpPr>
        <p:spPr>
          <a:xfrm>
            <a:off x="4677700" y="2253900"/>
            <a:ext cx="1793700" cy="635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9" name="Google Shape;59;p13"/>
          <p:cNvSpPr txBox="1"/>
          <p:nvPr>
            <p:ph idx="7" type="subTitle"/>
          </p:nvPr>
        </p:nvSpPr>
        <p:spPr>
          <a:xfrm>
            <a:off x="4677700" y="2803075"/>
            <a:ext cx="1793700" cy="63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0" name="Google Shape;60;p13"/>
          <p:cNvSpPr txBox="1"/>
          <p:nvPr>
            <p:ph hasCustomPrompt="1" idx="8" type="title"/>
          </p:nvPr>
        </p:nvSpPr>
        <p:spPr>
          <a:xfrm>
            <a:off x="4677700" y="1590575"/>
            <a:ext cx="1793700" cy="569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61" name="Google Shape;61;p13"/>
          <p:cNvSpPr txBox="1"/>
          <p:nvPr>
            <p:ph idx="9" type="title"/>
          </p:nvPr>
        </p:nvSpPr>
        <p:spPr>
          <a:xfrm>
            <a:off x="6682800" y="2253900"/>
            <a:ext cx="1793700" cy="635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2" name="Google Shape;62;p13"/>
          <p:cNvSpPr txBox="1"/>
          <p:nvPr>
            <p:ph idx="13" type="subTitle"/>
          </p:nvPr>
        </p:nvSpPr>
        <p:spPr>
          <a:xfrm>
            <a:off x="6682800" y="2803075"/>
            <a:ext cx="1793700" cy="63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3" name="Google Shape;63;p13"/>
          <p:cNvSpPr txBox="1"/>
          <p:nvPr>
            <p:ph hasCustomPrompt="1" idx="14" type="title"/>
          </p:nvPr>
        </p:nvSpPr>
        <p:spPr>
          <a:xfrm>
            <a:off x="6682800" y="1590575"/>
            <a:ext cx="1793700" cy="569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4"/>
          <p:cNvSpPr/>
          <p:nvPr/>
        </p:nvSpPr>
        <p:spPr>
          <a:xfrm>
            <a:off x="-192025" y="-75375"/>
            <a:ext cx="9846125" cy="5262200"/>
          </a:xfrm>
          <a:custGeom>
            <a:rect b="b" l="l" r="r" t="t"/>
            <a:pathLst>
              <a:path extrusionOk="0" h="210488" w="393845">
                <a:moveTo>
                  <a:pt x="331671" y="1130"/>
                </a:moveTo>
                <a:lnTo>
                  <a:pt x="393845" y="91566"/>
                </a:lnTo>
                <a:lnTo>
                  <a:pt x="155775" y="678"/>
                </a:lnTo>
                <a:lnTo>
                  <a:pt x="80035" y="210488"/>
                </a:lnTo>
                <a:lnTo>
                  <a:pt x="0" y="122766"/>
                </a:lnTo>
                <a:lnTo>
                  <a:pt x="36400" y="0"/>
                </a:lnTo>
                <a:lnTo>
                  <a:pt x="30748" y="0"/>
                </a:lnTo>
              </a:path>
            </a:pathLst>
          </a:custGeom>
          <a:noFill/>
          <a:ln cap="flat" cmpd="sng" w="9525">
            <a:solidFill>
              <a:schemeClr val="accent1"/>
            </a:solidFill>
            <a:prstDash val="solid"/>
            <a:round/>
            <a:headEnd len="med" w="med" type="none"/>
            <a:tailEnd len="med" w="med" type="none"/>
          </a:ln>
          <a:effectLst>
            <a:outerShdw blurRad="57150" rotWithShape="0" algn="bl" dir="5400000" dist="19050">
              <a:srgbClr val="000000">
                <a:alpha val="28000"/>
              </a:srgbClr>
            </a:outerShdw>
          </a:effectLst>
        </p:spPr>
      </p:sp>
      <p:sp>
        <p:nvSpPr>
          <p:cNvPr id="66" name="Google Shape;66;p14"/>
          <p:cNvSpPr txBox="1"/>
          <p:nvPr>
            <p:ph type="title"/>
          </p:nvPr>
        </p:nvSpPr>
        <p:spPr>
          <a:xfrm>
            <a:off x="952300" y="2191925"/>
            <a:ext cx="36450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7" name="Google Shape;67;p14"/>
          <p:cNvSpPr txBox="1"/>
          <p:nvPr>
            <p:ph hasCustomPrompt="1" idx="2" type="title"/>
          </p:nvPr>
        </p:nvSpPr>
        <p:spPr>
          <a:xfrm>
            <a:off x="952300" y="1400175"/>
            <a:ext cx="3645000" cy="756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68" name="Google Shape;68;p14"/>
          <p:cNvSpPr txBox="1"/>
          <p:nvPr>
            <p:ph idx="1" type="subTitle"/>
          </p:nvPr>
        </p:nvSpPr>
        <p:spPr>
          <a:xfrm>
            <a:off x="952300" y="2992975"/>
            <a:ext cx="2445900" cy="84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SECTION_TITLE_AND_DESCRIPTION_1_1">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15"/>
          <p:cNvSpPr/>
          <p:nvPr/>
        </p:nvSpPr>
        <p:spPr>
          <a:xfrm>
            <a:off x="-88350" y="-150200"/>
            <a:ext cx="9347200" cy="4417400"/>
          </a:xfrm>
          <a:custGeom>
            <a:rect b="b" l="l" r="r" t="t"/>
            <a:pathLst>
              <a:path extrusionOk="0" h="176696" w="373888">
                <a:moveTo>
                  <a:pt x="0" y="53716"/>
                </a:moveTo>
                <a:lnTo>
                  <a:pt x="155846" y="0"/>
                </a:lnTo>
                <a:lnTo>
                  <a:pt x="0" y="176696"/>
                </a:lnTo>
                <a:lnTo>
                  <a:pt x="373888" y="5301"/>
                </a:lnTo>
                <a:lnTo>
                  <a:pt x="372828" y="153372"/>
                </a:lnTo>
              </a:path>
            </a:pathLst>
          </a:custGeom>
          <a:noFill/>
          <a:ln cap="flat" cmpd="sng" w="9525">
            <a:solidFill>
              <a:srgbClr val="FFFFFF"/>
            </a:solidFill>
            <a:prstDash val="solid"/>
            <a:round/>
            <a:headEnd len="med" w="med" type="none"/>
            <a:tailEnd len="med" w="med" type="none"/>
          </a:ln>
          <a:effectLst>
            <a:outerShdw blurRad="57150" rotWithShape="0" algn="bl" dir="5400000" dist="19050">
              <a:srgbClr val="000000">
                <a:alpha val="29000"/>
              </a:srgbClr>
            </a:outerShdw>
          </a:effectLst>
        </p:spPr>
      </p:sp>
      <p:sp>
        <p:nvSpPr>
          <p:cNvPr id="71" name="Google Shape;71;p15"/>
          <p:cNvSpPr txBox="1"/>
          <p:nvPr>
            <p:ph type="title"/>
          </p:nvPr>
        </p:nvSpPr>
        <p:spPr>
          <a:xfrm>
            <a:off x="1599308" y="1644300"/>
            <a:ext cx="2087700" cy="635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72" name="Google Shape;72;p15"/>
          <p:cNvSpPr txBox="1"/>
          <p:nvPr>
            <p:ph idx="1" type="subTitle"/>
          </p:nvPr>
        </p:nvSpPr>
        <p:spPr>
          <a:xfrm>
            <a:off x="1599308" y="2269675"/>
            <a:ext cx="2087700" cy="94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3" name="Google Shape;73;p15"/>
          <p:cNvSpPr txBox="1"/>
          <p:nvPr>
            <p:ph idx="2" type="title"/>
          </p:nvPr>
        </p:nvSpPr>
        <p:spPr>
          <a:xfrm>
            <a:off x="5456992" y="1644300"/>
            <a:ext cx="2087700" cy="635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74" name="Google Shape;74;p15"/>
          <p:cNvSpPr txBox="1"/>
          <p:nvPr>
            <p:ph idx="3" type="subTitle"/>
          </p:nvPr>
        </p:nvSpPr>
        <p:spPr>
          <a:xfrm>
            <a:off x="5456983" y="2269675"/>
            <a:ext cx="2087700" cy="94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SECTION_TITLE_AND_DESCRIPTION_1_1_1">
    <p:bg>
      <p:bgPr>
        <a:blipFill>
          <a:blip r:embed="rId2">
            <a:alphaModFix/>
          </a:blip>
          <a:stretch>
            <a:fillRect/>
          </a:stretch>
        </a:blipFill>
      </p:bgPr>
    </p:bg>
    <p:spTree>
      <p:nvGrpSpPr>
        <p:cNvPr id="75" name="Shape 75"/>
        <p:cNvGrpSpPr/>
        <p:nvPr/>
      </p:nvGrpSpPr>
      <p:grpSpPr>
        <a:xfrm>
          <a:off x="0" y="0"/>
          <a:ext cx="0" cy="0"/>
          <a:chOff x="0" y="0"/>
          <a:chExt cx="0" cy="0"/>
        </a:xfrm>
      </p:grpSpPr>
      <p:sp>
        <p:nvSpPr>
          <p:cNvPr id="76" name="Google Shape;76;p16"/>
          <p:cNvSpPr txBox="1"/>
          <p:nvPr>
            <p:ph type="title"/>
          </p:nvPr>
        </p:nvSpPr>
        <p:spPr>
          <a:xfrm>
            <a:off x="5298575" y="2420950"/>
            <a:ext cx="2941800" cy="361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600"/>
              <a:buNone/>
              <a:defRPr sz="1600"/>
            </a:lvl1pPr>
            <a:lvl2pPr lvl="1" rtl="0" algn="r">
              <a:spcBef>
                <a:spcPts val="0"/>
              </a:spcBef>
              <a:spcAft>
                <a:spcPts val="0"/>
              </a:spcAft>
              <a:buSzPts val="4200"/>
              <a:buNone/>
              <a:defRPr sz="4200"/>
            </a:lvl2pPr>
            <a:lvl3pPr lvl="2" rtl="0" algn="r">
              <a:spcBef>
                <a:spcPts val="0"/>
              </a:spcBef>
              <a:spcAft>
                <a:spcPts val="0"/>
              </a:spcAft>
              <a:buSzPts val="4200"/>
              <a:buNone/>
              <a:defRPr sz="4200"/>
            </a:lvl3pPr>
            <a:lvl4pPr lvl="3" rtl="0" algn="r">
              <a:spcBef>
                <a:spcPts val="0"/>
              </a:spcBef>
              <a:spcAft>
                <a:spcPts val="0"/>
              </a:spcAft>
              <a:buSzPts val="4200"/>
              <a:buNone/>
              <a:defRPr sz="4200"/>
            </a:lvl4pPr>
            <a:lvl5pPr lvl="4" rtl="0" algn="r">
              <a:spcBef>
                <a:spcPts val="0"/>
              </a:spcBef>
              <a:spcAft>
                <a:spcPts val="0"/>
              </a:spcAft>
              <a:buSzPts val="4200"/>
              <a:buNone/>
              <a:defRPr sz="4200"/>
            </a:lvl5pPr>
            <a:lvl6pPr lvl="5" rtl="0" algn="r">
              <a:spcBef>
                <a:spcPts val="0"/>
              </a:spcBef>
              <a:spcAft>
                <a:spcPts val="0"/>
              </a:spcAft>
              <a:buSzPts val="4200"/>
              <a:buNone/>
              <a:defRPr sz="4200"/>
            </a:lvl6pPr>
            <a:lvl7pPr lvl="6" rtl="0" algn="r">
              <a:spcBef>
                <a:spcPts val="0"/>
              </a:spcBef>
              <a:spcAft>
                <a:spcPts val="0"/>
              </a:spcAft>
              <a:buSzPts val="4200"/>
              <a:buNone/>
              <a:defRPr sz="4200"/>
            </a:lvl7pPr>
            <a:lvl8pPr lvl="7" rtl="0" algn="r">
              <a:spcBef>
                <a:spcPts val="0"/>
              </a:spcBef>
              <a:spcAft>
                <a:spcPts val="0"/>
              </a:spcAft>
              <a:buSzPts val="4200"/>
              <a:buNone/>
              <a:defRPr sz="4200"/>
            </a:lvl8pPr>
            <a:lvl9pPr lvl="8" rtl="0" algn="r">
              <a:spcBef>
                <a:spcPts val="0"/>
              </a:spcBef>
              <a:spcAft>
                <a:spcPts val="0"/>
              </a:spcAft>
              <a:buSzPts val="4200"/>
              <a:buNone/>
              <a:defRPr sz="4200"/>
            </a:lvl9pPr>
          </a:lstStyle>
          <a:p/>
        </p:txBody>
      </p:sp>
      <p:sp>
        <p:nvSpPr>
          <p:cNvPr id="77" name="Google Shape;77;p16"/>
          <p:cNvSpPr txBox="1"/>
          <p:nvPr>
            <p:ph idx="1" type="subTitle"/>
          </p:nvPr>
        </p:nvSpPr>
        <p:spPr>
          <a:xfrm>
            <a:off x="4388675" y="585550"/>
            <a:ext cx="3851700" cy="1500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400"/>
              <a:buNone/>
              <a:defRPr sz="2400"/>
            </a:lvl1pPr>
            <a:lvl2pPr lvl="1" rtl="0" algn="r">
              <a:lnSpc>
                <a:spcPct val="100000"/>
              </a:lnSpc>
              <a:spcBef>
                <a:spcPts val="0"/>
              </a:spcBef>
              <a:spcAft>
                <a:spcPts val="0"/>
              </a:spcAft>
              <a:buSzPts val="1800"/>
              <a:buNone/>
              <a:defRPr sz="1800"/>
            </a:lvl2pPr>
            <a:lvl3pPr lvl="2" rtl="0" algn="r">
              <a:lnSpc>
                <a:spcPct val="100000"/>
              </a:lnSpc>
              <a:spcBef>
                <a:spcPts val="0"/>
              </a:spcBef>
              <a:spcAft>
                <a:spcPts val="0"/>
              </a:spcAft>
              <a:buSzPts val="1800"/>
              <a:buNone/>
              <a:defRPr sz="1800"/>
            </a:lvl3pPr>
            <a:lvl4pPr lvl="3" rtl="0" algn="r">
              <a:lnSpc>
                <a:spcPct val="100000"/>
              </a:lnSpc>
              <a:spcBef>
                <a:spcPts val="0"/>
              </a:spcBef>
              <a:spcAft>
                <a:spcPts val="0"/>
              </a:spcAft>
              <a:buSzPts val="1800"/>
              <a:buNone/>
              <a:defRPr sz="1800"/>
            </a:lvl4pPr>
            <a:lvl5pPr lvl="4" rtl="0" algn="r">
              <a:lnSpc>
                <a:spcPct val="100000"/>
              </a:lnSpc>
              <a:spcBef>
                <a:spcPts val="0"/>
              </a:spcBef>
              <a:spcAft>
                <a:spcPts val="0"/>
              </a:spcAft>
              <a:buSzPts val="1800"/>
              <a:buNone/>
              <a:defRPr sz="1800"/>
            </a:lvl5pPr>
            <a:lvl6pPr lvl="5" rtl="0" algn="r">
              <a:lnSpc>
                <a:spcPct val="100000"/>
              </a:lnSpc>
              <a:spcBef>
                <a:spcPts val="0"/>
              </a:spcBef>
              <a:spcAft>
                <a:spcPts val="0"/>
              </a:spcAft>
              <a:buSzPts val="1800"/>
              <a:buNone/>
              <a:defRPr sz="1800"/>
            </a:lvl6pPr>
            <a:lvl7pPr lvl="6" rtl="0" algn="r">
              <a:lnSpc>
                <a:spcPct val="100000"/>
              </a:lnSpc>
              <a:spcBef>
                <a:spcPts val="0"/>
              </a:spcBef>
              <a:spcAft>
                <a:spcPts val="0"/>
              </a:spcAft>
              <a:buSzPts val="1800"/>
              <a:buNone/>
              <a:defRPr sz="1800"/>
            </a:lvl7pPr>
            <a:lvl8pPr lvl="7" rtl="0" algn="r">
              <a:lnSpc>
                <a:spcPct val="100000"/>
              </a:lnSpc>
              <a:spcBef>
                <a:spcPts val="0"/>
              </a:spcBef>
              <a:spcAft>
                <a:spcPts val="0"/>
              </a:spcAft>
              <a:buSzPts val="1800"/>
              <a:buNone/>
              <a:defRPr sz="1800"/>
            </a:lvl8pPr>
            <a:lvl9pPr lvl="8" rtl="0" algn="r">
              <a:lnSpc>
                <a:spcPct val="100000"/>
              </a:lnSpc>
              <a:spcBef>
                <a:spcPts val="0"/>
              </a:spcBef>
              <a:spcAft>
                <a:spcPts val="0"/>
              </a:spcAft>
              <a:buSzPts val="1800"/>
              <a:buNone/>
              <a:defRPr sz="1800"/>
            </a:lvl9pPr>
          </a:lstStyle>
          <a:p/>
        </p:txBody>
      </p:sp>
      <p:sp>
        <p:nvSpPr>
          <p:cNvPr id="78" name="Google Shape;78;p16"/>
          <p:cNvSpPr/>
          <p:nvPr/>
        </p:nvSpPr>
        <p:spPr>
          <a:xfrm>
            <a:off x="0" y="385825"/>
            <a:ext cx="9537525" cy="3148325"/>
          </a:xfrm>
          <a:custGeom>
            <a:rect b="b" l="l" r="r" t="t"/>
            <a:pathLst>
              <a:path extrusionOk="0" h="125933" w="381501">
                <a:moveTo>
                  <a:pt x="381501" y="66670"/>
                </a:moveTo>
                <a:lnTo>
                  <a:pt x="303719" y="125933"/>
                </a:lnTo>
                <a:lnTo>
                  <a:pt x="14198" y="0"/>
                </a:lnTo>
                <a:lnTo>
                  <a:pt x="0" y="9877"/>
                </a:lnTo>
              </a:path>
            </a:pathLst>
          </a:custGeom>
          <a:noFill/>
          <a:ln cap="flat" cmpd="sng" w="9525">
            <a:solidFill>
              <a:srgbClr val="FFFFFF"/>
            </a:solidFill>
            <a:prstDash val="solid"/>
            <a:round/>
            <a:headEnd len="med" w="med" type="none"/>
            <a:tailEnd len="med" w="med" type="none"/>
          </a:ln>
          <a:effectLst>
            <a:outerShdw blurRad="57150" rotWithShape="0" algn="bl" dir="5400000" dist="19050">
              <a:srgbClr val="000000">
                <a:alpha val="36000"/>
              </a:srgbClr>
            </a:outerShdw>
          </a:effectLst>
        </p:spPr>
      </p:sp>
      <p:sp>
        <p:nvSpPr>
          <p:cNvPr id="79" name="Google Shape;79;p16"/>
          <p:cNvSpPr/>
          <p:nvPr/>
        </p:nvSpPr>
        <p:spPr>
          <a:xfrm>
            <a:off x="-15425" y="-77175"/>
            <a:ext cx="4660725" cy="1743925"/>
          </a:xfrm>
          <a:custGeom>
            <a:rect b="b" l="l" r="r" t="t"/>
            <a:pathLst>
              <a:path extrusionOk="0" h="69757" w="186429">
                <a:moveTo>
                  <a:pt x="0" y="69757"/>
                </a:moveTo>
                <a:lnTo>
                  <a:pt x="186429" y="0"/>
                </a:lnTo>
              </a:path>
            </a:pathLst>
          </a:custGeom>
          <a:noFill/>
          <a:ln cap="flat" cmpd="sng" w="9525">
            <a:solidFill>
              <a:srgbClr val="FFFFFF"/>
            </a:solidFill>
            <a:prstDash val="solid"/>
            <a:round/>
            <a:headEnd len="med" w="med" type="none"/>
            <a:tailEnd len="med" w="med" type="none"/>
          </a:ln>
          <a:effectLst>
            <a:outerShdw blurRad="57150" rotWithShape="0" algn="bl" dir="5400000" dist="19050">
              <a:srgbClr val="000000">
                <a:alpha val="38000"/>
              </a:srgbClr>
            </a:outerShdw>
          </a:effectLst>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centages">
  <p:cSld name="BIG_NUMBER_1">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17"/>
          <p:cNvSpPr txBox="1"/>
          <p:nvPr>
            <p:ph hasCustomPrompt="1" type="title"/>
          </p:nvPr>
        </p:nvSpPr>
        <p:spPr>
          <a:xfrm>
            <a:off x="944500" y="3207700"/>
            <a:ext cx="2073600" cy="81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2" name="Google Shape;82;p17"/>
          <p:cNvSpPr txBox="1"/>
          <p:nvPr>
            <p:ph idx="1" type="subTitle"/>
          </p:nvPr>
        </p:nvSpPr>
        <p:spPr>
          <a:xfrm>
            <a:off x="944500" y="3925100"/>
            <a:ext cx="2073600" cy="818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3" name="Google Shape;83;p17"/>
          <p:cNvSpPr txBox="1"/>
          <p:nvPr>
            <p:ph hasCustomPrompt="1" idx="2" type="title"/>
          </p:nvPr>
        </p:nvSpPr>
        <p:spPr>
          <a:xfrm>
            <a:off x="3535200" y="3207700"/>
            <a:ext cx="2073600" cy="81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4" name="Google Shape;84;p17"/>
          <p:cNvSpPr txBox="1"/>
          <p:nvPr>
            <p:ph idx="3" type="subTitle"/>
          </p:nvPr>
        </p:nvSpPr>
        <p:spPr>
          <a:xfrm>
            <a:off x="3535200" y="3925100"/>
            <a:ext cx="2073600" cy="818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5" name="Google Shape;85;p17"/>
          <p:cNvSpPr txBox="1"/>
          <p:nvPr>
            <p:ph hasCustomPrompt="1" idx="4" type="title"/>
          </p:nvPr>
        </p:nvSpPr>
        <p:spPr>
          <a:xfrm>
            <a:off x="6125900" y="3207700"/>
            <a:ext cx="2073600" cy="81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6" name="Google Shape;86;p17"/>
          <p:cNvSpPr txBox="1"/>
          <p:nvPr>
            <p:ph idx="5" type="subTitle"/>
          </p:nvPr>
        </p:nvSpPr>
        <p:spPr>
          <a:xfrm>
            <a:off x="6125900" y="3925100"/>
            <a:ext cx="2073600" cy="818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7" name="Google Shape;87;p17"/>
          <p:cNvSpPr txBox="1"/>
          <p:nvPr>
            <p:ph idx="6" type="title"/>
          </p:nvPr>
        </p:nvSpPr>
        <p:spPr>
          <a:xfrm>
            <a:off x="677950" y="3891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8"/>
          <p:cNvSpPr txBox="1"/>
          <p:nvPr>
            <p:ph type="title"/>
          </p:nvPr>
        </p:nvSpPr>
        <p:spPr>
          <a:xfrm>
            <a:off x="677950" y="3891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0" name="Google Shape;90;p18"/>
          <p:cNvSpPr/>
          <p:nvPr/>
        </p:nvSpPr>
        <p:spPr>
          <a:xfrm>
            <a:off x="-231500" y="3179175"/>
            <a:ext cx="1203775" cy="2068025"/>
          </a:xfrm>
          <a:custGeom>
            <a:rect b="b" l="l" r="r" t="t"/>
            <a:pathLst>
              <a:path extrusionOk="0" h="82721" w="48151">
                <a:moveTo>
                  <a:pt x="0" y="32409"/>
                </a:moveTo>
                <a:lnTo>
                  <a:pt x="37348" y="82721"/>
                </a:lnTo>
                <a:lnTo>
                  <a:pt x="48151" y="82103"/>
                </a:lnTo>
                <a:lnTo>
                  <a:pt x="6173" y="0"/>
                </a:lnTo>
              </a:path>
            </a:pathLst>
          </a:custGeom>
          <a:noFill/>
          <a:ln cap="flat" cmpd="sng" w="9525">
            <a:solidFill>
              <a:schemeClr val="accent1"/>
            </a:solidFill>
            <a:prstDash val="solid"/>
            <a:round/>
            <a:headEnd len="med" w="med" type="none"/>
            <a:tailEnd len="med" w="med" type="none"/>
          </a:ln>
          <a:effectLst>
            <a:outerShdw blurRad="57150" rotWithShape="0" algn="bl" dir="5400000" dist="19050">
              <a:srgbClr val="000000">
                <a:alpha val="19000"/>
              </a:srgbClr>
            </a:outerShdw>
          </a:effectLst>
        </p:spPr>
      </p:sp>
      <p:sp>
        <p:nvSpPr>
          <p:cNvPr id="91" name="Google Shape;91;p18"/>
          <p:cNvSpPr/>
          <p:nvPr/>
        </p:nvSpPr>
        <p:spPr>
          <a:xfrm>
            <a:off x="7284325" y="-92600"/>
            <a:ext cx="1913700" cy="1134325"/>
          </a:xfrm>
          <a:custGeom>
            <a:rect b="b" l="l" r="r" t="t"/>
            <a:pathLst>
              <a:path extrusionOk="0" h="45373" w="76548">
                <a:moveTo>
                  <a:pt x="0" y="0"/>
                </a:moveTo>
                <a:lnTo>
                  <a:pt x="76548" y="45373"/>
                </a:lnTo>
              </a:path>
            </a:pathLst>
          </a:custGeom>
          <a:noFill/>
          <a:ln cap="flat" cmpd="sng" w="9525">
            <a:solidFill>
              <a:schemeClr val="accent1"/>
            </a:solidFill>
            <a:prstDash val="solid"/>
            <a:round/>
            <a:headEnd len="med" w="med" type="none"/>
            <a:tailEnd len="med" w="med" type="none"/>
          </a:ln>
          <a:effectLst>
            <a:outerShdw blurRad="57150" rotWithShape="0" algn="bl" dir="5400000" dist="19050">
              <a:srgbClr val="000000">
                <a:alpha val="31000"/>
              </a:srgbClr>
            </a:outerShdw>
          </a:effectLst>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ONE_COLUMN_TEXT_1">
    <p:bg>
      <p:bgPr>
        <a:blipFill>
          <a:blip r:embed="rId2">
            <a:alphaModFix/>
          </a:blip>
          <a:stretch>
            <a:fillRect/>
          </a:stretch>
        </a:blipFill>
      </p:bgPr>
    </p:bg>
    <p:spTree>
      <p:nvGrpSpPr>
        <p:cNvPr id="92" name="Shape 92"/>
        <p:cNvGrpSpPr/>
        <p:nvPr/>
      </p:nvGrpSpPr>
      <p:grpSpPr>
        <a:xfrm>
          <a:off x="0" y="0"/>
          <a:ext cx="0" cy="0"/>
          <a:chOff x="0" y="0"/>
          <a:chExt cx="0" cy="0"/>
        </a:xfrm>
      </p:grpSpPr>
      <p:sp>
        <p:nvSpPr>
          <p:cNvPr id="93" name="Google Shape;93;p19"/>
          <p:cNvSpPr txBox="1"/>
          <p:nvPr>
            <p:ph idx="1" type="body"/>
          </p:nvPr>
        </p:nvSpPr>
        <p:spPr>
          <a:xfrm>
            <a:off x="677950" y="1390675"/>
            <a:ext cx="2891400" cy="1682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sz="1600"/>
            </a:lvl1pPr>
            <a:lvl2pPr indent="-330200" lvl="1" marL="914400" rtl="0">
              <a:spcBef>
                <a:spcPts val="1600"/>
              </a:spcBef>
              <a:spcAft>
                <a:spcPts val="0"/>
              </a:spcAft>
              <a:buSzPts val="1600"/>
              <a:buChar char="○"/>
              <a:defRPr sz="1600"/>
            </a:lvl2pPr>
            <a:lvl3pPr indent="-330200" lvl="2" marL="1371600" rtl="0">
              <a:spcBef>
                <a:spcPts val="1600"/>
              </a:spcBef>
              <a:spcAft>
                <a:spcPts val="0"/>
              </a:spcAft>
              <a:buSzPts val="1600"/>
              <a:buChar char="■"/>
              <a:defRPr sz="1600"/>
            </a:lvl3pPr>
            <a:lvl4pPr indent="-330200" lvl="3" marL="1828800" rtl="0">
              <a:spcBef>
                <a:spcPts val="1600"/>
              </a:spcBef>
              <a:spcAft>
                <a:spcPts val="0"/>
              </a:spcAft>
              <a:buSzPts val="1600"/>
              <a:buChar char="●"/>
              <a:defRPr sz="1600"/>
            </a:lvl4pPr>
            <a:lvl5pPr indent="-330200" lvl="4" marL="2286000" rtl="0">
              <a:spcBef>
                <a:spcPts val="1600"/>
              </a:spcBef>
              <a:spcAft>
                <a:spcPts val="0"/>
              </a:spcAft>
              <a:buSzPts val="1600"/>
              <a:buChar char="○"/>
              <a:defRPr sz="1600"/>
            </a:lvl5pPr>
            <a:lvl6pPr indent="-330200" lvl="5" marL="2743200" rtl="0">
              <a:spcBef>
                <a:spcPts val="1600"/>
              </a:spcBef>
              <a:spcAft>
                <a:spcPts val="0"/>
              </a:spcAft>
              <a:buSzPts val="1600"/>
              <a:buChar char="■"/>
              <a:defRPr sz="1600"/>
            </a:lvl6pPr>
            <a:lvl7pPr indent="-330200" lvl="6" marL="3200400" rtl="0">
              <a:spcBef>
                <a:spcPts val="1600"/>
              </a:spcBef>
              <a:spcAft>
                <a:spcPts val="0"/>
              </a:spcAft>
              <a:buSzPts val="1600"/>
              <a:buChar char="●"/>
              <a:defRPr sz="1600"/>
            </a:lvl7pPr>
            <a:lvl8pPr indent="-330200" lvl="7" marL="3657600" rtl="0">
              <a:spcBef>
                <a:spcPts val="1600"/>
              </a:spcBef>
              <a:spcAft>
                <a:spcPts val="0"/>
              </a:spcAft>
              <a:buSzPts val="1600"/>
              <a:buChar char="○"/>
              <a:defRPr sz="1600"/>
            </a:lvl8pPr>
            <a:lvl9pPr indent="-330200" lvl="8" marL="4114800" rtl="0">
              <a:spcBef>
                <a:spcPts val="1600"/>
              </a:spcBef>
              <a:spcAft>
                <a:spcPts val="1600"/>
              </a:spcAft>
              <a:buSzPts val="1600"/>
              <a:buChar char="■"/>
              <a:defRPr sz="1600"/>
            </a:lvl9pPr>
          </a:lstStyle>
          <a:p/>
        </p:txBody>
      </p:sp>
      <p:sp>
        <p:nvSpPr>
          <p:cNvPr id="94" name="Google Shape;94;p19"/>
          <p:cNvSpPr txBox="1"/>
          <p:nvPr>
            <p:ph type="title"/>
          </p:nvPr>
        </p:nvSpPr>
        <p:spPr>
          <a:xfrm>
            <a:off x="677950" y="3891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20"/>
          <p:cNvSpPr txBox="1"/>
          <p:nvPr>
            <p:ph type="title"/>
          </p:nvPr>
        </p:nvSpPr>
        <p:spPr>
          <a:xfrm>
            <a:off x="677950" y="3891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7" name="Google Shape;97;p20"/>
          <p:cNvSpPr/>
          <p:nvPr/>
        </p:nvSpPr>
        <p:spPr>
          <a:xfrm>
            <a:off x="6420100" y="-242575"/>
            <a:ext cx="2959250" cy="2662175"/>
          </a:xfrm>
          <a:custGeom>
            <a:rect b="b" l="l" r="r" t="t"/>
            <a:pathLst>
              <a:path extrusionOk="0" h="106487" w="118370">
                <a:moveTo>
                  <a:pt x="59571" y="4938"/>
                </a:moveTo>
                <a:lnTo>
                  <a:pt x="118370" y="63737"/>
                </a:lnTo>
                <a:lnTo>
                  <a:pt x="0" y="0"/>
                </a:lnTo>
                <a:lnTo>
                  <a:pt x="118216" y="106487"/>
                </a:lnTo>
              </a:path>
            </a:pathLst>
          </a:custGeom>
          <a:noFill/>
          <a:ln cap="flat" cmpd="sng" w="9525">
            <a:solidFill>
              <a:schemeClr val="accent1"/>
            </a:solidFill>
            <a:prstDash val="solid"/>
            <a:round/>
            <a:headEnd len="med" w="med" type="none"/>
            <a:tailEnd len="med" w="med" type="none"/>
          </a:ln>
          <a:effectLst>
            <a:outerShdw blurRad="57150" rotWithShape="0" algn="bl" dir="5400000" dist="19050">
              <a:srgbClr val="000000">
                <a:alpha val="38000"/>
              </a:srgbClr>
            </a:outerShdw>
          </a:effectLst>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_POINT_1">
    <p:spTree>
      <p:nvGrpSpPr>
        <p:cNvPr id="98" name="Shape 98"/>
        <p:cNvGrpSpPr/>
        <p:nvPr/>
      </p:nvGrpSpPr>
      <p:grpSpPr>
        <a:xfrm>
          <a:off x="0" y="0"/>
          <a:ext cx="0" cy="0"/>
          <a:chOff x="0" y="0"/>
          <a:chExt cx="0" cy="0"/>
        </a:xfrm>
      </p:grpSpPr>
      <p:sp>
        <p:nvSpPr>
          <p:cNvPr id="99" name="Google Shape;99;p21"/>
          <p:cNvSpPr/>
          <p:nvPr/>
        </p:nvSpPr>
        <p:spPr>
          <a:xfrm>
            <a:off x="4801575" y="-38575"/>
            <a:ext cx="4884671" cy="5239475"/>
          </a:xfrm>
          <a:custGeom>
            <a:rect b="b" l="l" r="r" t="t"/>
            <a:pathLst>
              <a:path extrusionOk="0" h="209579" w="182417">
                <a:moveTo>
                  <a:pt x="0" y="0"/>
                </a:moveTo>
                <a:lnTo>
                  <a:pt x="117908" y="209579"/>
                </a:lnTo>
                <a:lnTo>
                  <a:pt x="182417" y="209579"/>
                </a:lnTo>
                <a:lnTo>
                  <a:pt x="182417" y="0"/>
                </a:lnTo>
                <a:close/>
              </a:path>
            </a:pathLst>
          </a:custGeom>
          <a:solidFill>
            <a:schemeClr val="lt2"/>
          </a:solidFill>
          <a:ln cap="flat" cmpd="sng" w="9525">
            <a:solidFill>
              <a:schemeClr val="accent1"/>
            </a:solidFill>
            <a:prstDash val="solid"/>
            <a:round/>
            <a:headEnd len="med" w="med" type="none"/>
            <a:tailEnd len="med" w="med" type="none"/>
          </a:ln>
          <a:effectLst>
            <a:outerShdw blurRad="57150" rotWithShape="0" algn="bl" dir="5400000" dist="19050">
              <a:schemeClr val="dk1">
                <a:alpha val="20000"/>
              </a:schemeClr>
            </a:outerShdw>
          </a:effectLst>
        </p:spPr>
      </p:sp>
      <p:sp>
        <p:nvSpPr>
          <p:cNvPr id="100" name="Google Shape;100;p21"/>
          <p:cNvSpPr txBox="1"/>
          <p:nvPr>
            <p:ph type="title"/>
          </p:nvPr>
        </p:nvSpPr>
        <p:spPr>
          <a:xfrm>
            <a:off x="6185475" y="714750"/>
            <a:ext cx="2247000" cy="2140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3000"/>
            </a:lvl1pPr>
            <a:lvl2pPr lvl="1" rtl="0" algn="r">
              <a:spcBef>
                <a:spcPts val="0"/>
              </a:spcBef>
              <a:spcAft>
                <a:spcPts val="0"/>
              </a:spcAft>
              <a:buSzPts val="3000"/>
              <a:buNone/>
              <a:defRPr sz="3000"/>
            </a:lvl2pPr>
            <a:lvl3pPr lvl="2" rtl="0" algn="r">
              <a:spcBef>
                <a:spcPts val="0"/>
              </a:spcBef>
              <a:spcAft>
                <a:spcPts val="0"/>
              </a:spcAft>
              <a:buSzPts val="3000"/>
              <a:buNone/>
              <a:defRPr sz="3000"/>
            </a:lvl3pPr>
            <a:lvl4pPr lvl="3" rtl="0" algn="r">
              <a:spcBef>
                <a:spcPts val="0"/>
              </a:spcBef>
              <a:spcAft>
                <a:spcPts val="0"/>
              </a:spcAft>
              <a:buSzPts val="3000"/>
              <a:buNone/>
              <a:defRPr sz="3000"/>
            </a:lvl4pPr>
            <a:lvl5pPr lvl="4" rtl="0" algn="r">
              <a:spcBef>
                <a:spcPts val="0"/>
              </a:spcBef>
              <a:spcAft>
                <a:spcPts val="0"/>
              </a:spcAft>
              <a:buSzPts val="3000"/>
              <a:buNone/>
              <a:defRPr sz="3000"/>
            </a:lvl5pPr>
            <a:lvl6pPr lvl="5" rtl="0" algn="r">
              <a:spcBef>
                <a:spcPts val="0"/>
              </a:spcBef>
              <a:spcAft>
                <a:spcPts val="0"/>
              </a:spcAft>
              <a:buSzPts val="3000"/>
              <a:buNone/>
              <a:defRPr sz="3000"/>
            </a:lvl6pPr>
            <a:lvl7pPr lvl="6" rtl="0" algn="r">
              <a:spcBef>
                <a:spcPts val="0"/>
              </a:spcBef>
              <a:spcAft>
                <a:spcPts val="0"/>
              </a:spcAft>
              <a:buSzPts val="3000"/>
              <a:buNone/>
              <a:defRPr sz="3000"/>
            </a:lvl7pPr>
            <a:lvl8pPr lvl="7" rtl="0" algn="r">
              <a:spcBef>
                <a:spcPts val="0"/>
              </a:spcBef>
              <a:spcAft>
                <a:spcPts val="0"/>
              </a:spcAft>
              <a:buSzPts val="3000"/>
              <a:buNone/>
              <a:defRPr sz="3000"/>
            </a:lvl8pPr>
            <a:lvl9pPr lvl="8" rtl="0" algn="r">
              <a:spcBef>
                <a:spcPts val="0"/>
              </a:spcBef>
              <a:spcAft>
                <a:spcPts val="0"/>
              </a:spcAft>
              <a:buSzPts val="3000"/>
              <a:buNone/>
              <a:defRPr sz="30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SECTION_TITLE_AND_DESCRIPTION_1_1_2">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2"/>
          <p:cNvSpPr/>
          <p:nvPr/>
        </p:nvSpPr>
        <p:spPr>
          <a:xfrm>
            <a:off x="5332075" y="-46300"/>
            <a:ext cx="4027975" cy="4220900"/>
          </a:xfrm>
          <a:custGeom>
            <a:rect b="b" l="l" r="r" t="t"/>
            <a:pathLst>
              <a:path extrusionOk="0" h="168836" w="161119">
                <a:moveTo>
                  <a:pt x="0" y="0"/>
                </a:moveTo>
                <a:lnTo>
                  <a:pt x="158033" y="89202"/>
                </a:lnTo>
                <a:lnTo>
                  <a:pt x="140131" y="136118"/>
                </a:lnTo>
                <a:lnTo>
                  <a:pt x="161119" y="168836"/>
                </a:lnTo>
              </a:path>
            </a:pathLst>
          </a:custGeom>
          <a:noFill/>
          <a:ln cap="flat" cmpd="sng" w="9525">
            <a:solidFill>
              <a:srgbClr val="FFFFFF"/>
            </a:solidFill>
            <a:prstDash val="solid"/>
            <a:round/>
            <a:headEnd len="med" w="med" type="none"/>
            <a:tailEnd len="med" w="med" type="none"/>
          </a:ln>
          <a:effectLst>
            <a:outerShdw blurRad="57150" rotWithShape="0" algn="bl" dir="5400000" dist="19050">
              <a:srgbClr val="000000">
                <a:alpha val="21000"/>
              </a:srgbClr>
            </a:outerShdw>
          </a:effectLst>
        </p:spPr>
      </p:sp>
      <p:sp>
        <p:nvSpPr>
          <p:cNvPr id="103" name="Google Shape;103;p22"/>
          <p:cNvSpPr/>
          <p:nvPr/>
        </p:nvSpPr>
        <p:spPr>
          <a:xfrm>
            <a:off x="6875350" y="-100325"/>
            <a:ext cx="2446125" cy="1504725"/>
          </a:xfrm>
          <a:custGeom>
            <a:rect b="b" l="l" r="r" t="t"/>
            <a:pathLst>
              <a:path extrusionOk="0" h="60189" w="97845">
                <a:moveTo>
                  <a:pt x="0" y="0"/>
                </a:moveTo>
                <a:lnTo>
                  <a:pt x="97536" y="56794"/>
                </a:lnTo>
                <a:lnTo>
                  <a:pt x="97845" y="60189"/>
                </a:lnTo>
              </a:path>
            </a:pathLst>
          </a:custGeom>
          <a:noFill/>
          <a:ln cap="flat" cmpd="sng" w="9525">
            <a:solidFill>
              <a:srgbClr val="FFFFFF"/>
            </a:solidFill>
            <a:prstDash val="solid"/>
            <a:round/>
            <a:headEnd len="med" w="med" type="none"/>
            <a:tailEnd len="med" w="med" type="none"/>
          </a:ln>
          <a:effectLst>
            <a:outerShdw blurRad="57150" rotWithShape="0" algn="bl" dir="5400000" dist="19050">
              <a:srgbClr val="000000">
                <a:alpha val="21000"/>
              </a:srgbClr>
            </a:outerShdw>
          </a:effectLst>
        </p:spPr>
      </p:sp>
      <p:sp>
        <p:nvSpPr>
          <p:cNvPr id="104" name="Google Shape;104;p22"/>
          <p:cNvSpPr txBox="1"/>
          <p:nvPr>
            <p:ph type="title"/>
          </p:nvPr>
        </p:nvSpPr>
        <p:spPr>
          <a:xfrm>
            <a:off x="677950" y="3891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5" name="Google Shape;105;p22"/>
          <p:cNvSpPr txBox="1"/>
          <p:nvPr>
            <p:ph idx="2" type="title"/>
          </p:nvPr>
        </p:nvSpPr>
        <p:spPr>
          <a:xfrm>
            <a:off x="1114173" y="1579200"/>
            <a:ext cx="2185500" cy="380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600"/>
              <a:buNone/>
              <a:defRPr sz="1600"/>
            </a:lvl1pPr>
            <a:lvl2pPr lvl="1" rtl="0" algn="r">
              <a:spcBef>
                <a:spcPts val="0"/>
              </a:spcBef>
              <a:spcAft>
                <a:spcPts val="0"/>
              </a:spcAft>
              <a:buSzPts val="4200"/>
              <a:buNone/>
              <a:defRPr sz="4200"/>
            </a:lvl2pPr>
            <a:lvl3pPr lvl="2" rtl="0" algn="r">
              <a:spcBef>
                <a:spcPts val="0"/>
              </a:spcBef>
              <a:spcAft>
                <a:spcPts val="0"/>
              </a:spcAft>
              <a:buSzPts val="4200"/>
              <a:buNone/>
              <a:defRPr sz="4200"/>
            </a:lvl3pPr>
            <a:lvl4pPr lvl="3" rtl="0" algn="r">
              <a:spcBef>
                <a:spcPts val="0"/>
              </a:spcBef>
              <a:spcAft>
                <a:spcPts val="0"/>
              </a:spcAft>
              <a:buSzPts val="4200"/>
              <a:buNone/>
              <a:defRPr sz="4200"/>
            </a:lvl4pPr>
            <a:lvl5pPr lvl="4" rtl="0" algn="r">
              <a:spcBef>
                <a:spcPts val="0"/>
              </a:spcBef>
              <a:spcAft>
                <a:spcPts val="0"/>
              </a:spcAft>
              <a:buSzPts val="4200"/>
              <a:buNone/>
              <a:defRPr sz="4200"/>
            </a:lvl5pPr>
            <a:lvl6pPr lvl="5" rtl="0" algn="r">
              <a:spcBef>
                <a:spcPts val="0"/>
              </a:spcBef>
              <a:spcAft>
                <a:spcPts val="0"/>
              </a:spcAft>
              <a:buSzPts val="4200"/>
              <a:buNone/>
              <a:defRPr sz="4200"/>
            </a:lvl6pPr>
            <a:lvl7pPr lvl="6" rtl="0" algn="r">
              <a:spcBef>
                <a:spcPts val="0"/>
              </a:spcBef>
              <a:spcAft>
                <a:spcPts val="0"/>
              </a:spcAft>
              <a:buSzPts val="4200"/>
              <a:buNone/>
              <a:defRPr sz="4200"/>
            </a:lvl7pPr>
            <a:lvl8pPr lvl="7" rtl="0" algn="r">
              <a:spcBef>
                <a:spcPts val="0"/>
              </a:spcBef>
              <a:spcAft>
                <a:spcPts val="0"/>
              </a:spcAft>
              <a:buSzPts val="4200"/>
              <a:buNone/>
              <a:defRPr sz="4200"/>
            </a:lvl8pPr>
            <a:lvl9pPr lvl="8" rtl="0" algn="r">
              <a:spcBef>
                <a:spcPts val="0"/>
              </a:spcBef>
              <a:spcAft>
                <a:spcPts val="0"/>
              </a:spcAft>
              <a:buSzPts val="4200"/>
              <a:buNone/>
              <a:defRPr sz="4200"/>
            </a:lvl9pPr>
          </a:lstStyle>
          <a:p/>
        </p:txBody>
      </p:sp>
      <p:sp>
        <p:nvSpPr>
          <p:cNvPr id="106" name="Google Shape;106;p22"/>
          <p:cNvSpPr txBox="1"/>
          <p:nvPr>
            <p:ph idx="1" type="subTitle"/>
          </p:nvPr>
        </p:nvSpPr>
        <p:spPr>
          <a:xfrm>
            <a:off x="1114173" y="1896372"/>
            <a:ext cx="2185500" cy="645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
        <p:nvSpPr>
          <p:cNvPr id="107" name="Google Shape;107;p22"/>
          <p:cNvSpPr txBox="1"/>
          <p:nvPr>
            <p:ph idx="3" type="title"/>
          </p:nvPr>
        </p:nvSpPr>
        <p:spPr>
          <a:xfrm>
            <a:off x="1114173" y="2987377"/>
            <a:ext cx="2185500" cy="380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600"/>
              <a:buNone/>
              <a:defRPr sz="1600"/>
            </a:lvl1pPr>
            <a:lvl2pPr lvl="1" rtl="0" algn="r">
              <a:spcBef>
                <a:spcPts val="0"/>
              </a:spcBef>
              <a:spcAft>
                <a:spcPts val="0"/>
              </a:spcAft>
              <a:buSzPts val="4200"/>
              <a:buNone/>
              <a:defRPr sz="4200"/>
            </a:lvl2pPr>
            <a:lvl3pPr lvl="2" rtl="0" algn="r">
              <a:spcBef>
                <a:spcPts val="0"/>
              </a:spcBef>
              <a:spcAft>
                <a:spcPts val="0"/>
              </a:spcAft>
              <a:buSzPts val="4200"/>
              <a:buNone/>
              <a:defRPr sz="4200"/>
            </a:lvl3pPr>
            <a:lvl4pPr lvl="3" rtl="0" algn="r">
              <a:spcBef>
                <a:spcPts val="0"/>
              </a:spcBef>
              <a:spcAft>
                <a:spcPts val="0"/>
              </a:spcAft>
              <a:buSzPts val="4200"/>
              <a:buNone/>
              <a:defRPr sz="4200"/>
            </a:lvl4pPr>
            <a:lvl5pPr lvl="4" rtl="0" algn="r">
              <a:spcBef>
                <a:spcPts val="0"/>
              </a:spcBef>
              <a:spcAft>
                <a:spcPts val="0"/>
              </a:spcAft>
              <a:buSzPts val="4200"/>
              <a:buNone/>
              <a:defRPr sz="4200"/>
            </a:lvl5pPr>
            <a:lvl6pPr lvl="5" rtl="0" algn="r">
              <a:spcBef>
                <a:spcPts val="0"/>
              </a:spcBef>
              <a:spcAft>
                <a:spcPts val="0"/>
              </a:spcAft>
              <a:buSzPts val="4200"/>
              <a:buNone/>
              <a:defRPr sz="4200"/>
            </a:lvl6pPr>
            <a:lvl7pPr lvl="6" rtl="0" algn="r">
              <a:spcBef>
                <a:spcPts val="0"/>
              </a:spcBef>
              <a:spcAft>
                <a:spcPts val="0"/>
              </a:spcAft>
              <a:buSzPts val="4200"/>
              <a:buNone/>
              <a:defRPr sz="4200"/>
            </a:lvl7pPr>
            <a:lvl8pPr lvl="7" rtl="0" algn="r">
              <a:spcBef>
                <a:spcPts val="0"/>
              </a:spcBef>
              <a:spcAft>
                <a:spcPts val="0"/>
              </a:spcAft>
              <a:buSzPts val="4200"/>
              <a:buNone/>
              <a:defRPr sz="4200"/>
            </a:lvl8pPr>
            <a:lvl9pPr lvl="8" rtl="0" algn="r">
              <a:spcBef>
                <a:spcPts val="0"/>
              </a:spcBef>
              <a:spcAft>
                <a:spcPts val="0"/>
              </a:spcAft>
              <a:buSzPts val="4200"/>
              <a:buNone/>
              <a:defRPr sz="4200"/>
            </a:lvl9pPr>
          </a:lstStyle>
          <a:p/>
        </p:txBody>
      </p:sp>
      <p:sp>
        <p:nvSpPr>
          <p:cNvPr id="108" name="Google Shape;108;p22"/>
          <p:cNvSpPr txBox="1"/>
          <p:nvPr>
            <p:ph idx="4" type="subTitle"/>
          </p:nvPr>
        </p:nvSpPr>
        <p:spPr>
          <a:xfrm>
            <a:off x="1114173" y="3297799"/>
            <a:ext cx="2185500" cy="645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
        <p:nvSpPr>
          <p:cNvPr id="109" name="Google Shape;109;p22"/>
          <p:cNvSpPr txBox="1"/>
          <p:nvPr>
            <p:ph idx="5" type="title"/>
          </p:nvPr>
        </p:nvSpPr>
        <p:spPr>
          <a:xfrm>
            <a:off x="5844348" y="1579200"/>
            <a:ext cx="2185500" cy="3804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10" name="Google Shape;110;p22"/>
          <p:cNvSpPr txBox="1"/>
          <p:nvPr>
            <p:ph idx="6" type="subTitle"/>
          </p:nvPr>
        </p:nvSpPr>
        <p:spPr>
          <a:xfrm>
            <a:off x="5844348" y="1896372"/>
            <a:ext cx="2185500" cy="64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11" name="Google Shape;111;p22"/>
          <p:cNvSpPr txBox="1"/>
          <p:nvPr>
            <p:ph idx="7" type="title"/>
          </p:nvPr>
        </p:nvSpPr>
        <p:spPr>
          <a:xfrm>
            <a:off x="5844348" y="2987377"/>
            <a:ext cx="2185500" cy="3804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12" name="Google Shape;112;p22"/>
          <p:cNvSpPr txBox="1"/>
          <p:nvPr>
            <p:ph idx="8" type="subTitle"/>
          </p:nvPr>
        </p:nvSpPr>
        <p:spPr>
          <a:xfrm>
            <a:off x="5844348" y="3297799"/>
            <a:ext cx="2185500" cy="64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SECTION_TITLE_AND_DESCRIPTION_2">
    <p:bg>
      <p:bgPr>
        <a:blipFill>
          <a:blip r:embed="rId2">
            <a:alphaModFix/>
          </a:blip>
          <a:stretch>
            <a:fillRect/>
          </a:stretch>
        </a:blipFill>
      </p:bgPr>
    </p:bg>
    <p:spTree>
      <p:nvGrpSpPr>
        <p:cNvPr id="113" name="Shape 113"/>
        <p:cNvGrpSpPr/>
        <p:nvPr/>
      </p:nvGrpSpPr>
      <p:grpSpPr>
        <a:xfrm>
          <a:off x="0" y="0"/>
          <a:ext cx="0" cy="0"/>
          <a:chOff x="0" y="0"/>
          <a:chExt cx="0" cy="0"/>
        </a:xfrm>
      </p:grpSpPr>
      <p:sp>
        <p:nvSpPr>
          <p:cNvPr id="114" name="Google Shape;114;p23"/>
          <p:cNvSpPr txBox="1"/>
          <p:nvPr>
            <p:ph type="title"/>
          </p:nvPr>
        </p:nvSpPr>
        <p:spPr>
          <a:xfrm>
            <a:off x="677950" y="3891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5" name="Google Shape;115;p23"/>
          <p:cNvSpPr txBox="1"/>
          <p:nvPr>
            <p:ph idx="2" type="title"/>
          </p:nvPr>
        </p:nvSpPr>
        <p:spPr>
          <a:xfrm>
            <a:off x="751460" y="3395875"/>
            <a:ext cx="1650300" cy="380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6" name="Google Shape;116;p23"/>
          <p:cNvSpPr txBox="1"/>
          <p:nvPr>
            <p:ph idx="1" type="subTitle"/>
          </p:nvPr>
        </p:nvSpPr>
        <p:spPr>
          <a:xfrm>
            <a:off x="751460" y="3713049"/>
            <a:ext cx="1650300" cy="64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7" name="Google Shape;117;p23"/>
          <p:cNvSpPr txBox="1"/>
          <p:nvPr>
            <p:ph idx="3" type="title"/>
          </p:nvPr>
        </p:nvSpPr>
        <p:spPr>
          <a:xfrm>
            <a:off x="2748387" y="3395875"/>
            <a:ext cx="1650300" cy="380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8" name="Google Shape;118;p23"/>
          <p:cNvSpPr txBox="1"/>
          <p:nvPr>
            <p:ph idx="4" type="subTitle"/>
          </p:nvPr>
        </p:nvSpPr>
        <p:spPr>
          <a:xfrm>
            <a:off x="2748387" y="3713049"/>
            <a:ext cx="1650300" cy="64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9" name="Google Shape;119;p23"/>
          <p:cNvSpPr txBox="1"/>
          <p:nvPr>
            <p:ph idx="5" type="title"/>
          </p:nvPr>
        </p:nvSpPr>
        <p:spPr>
          <a:xfrm>
            <a:off x="4745313" y="3395875"/>
            <a:ext cx="1650300" cy="380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20" name="Google Shape;120;p23"/>
          <p:cNvSpPr txBox="1"/>
          <p:nvPr>
            <p:ph idx="6" type="subTitle"/>
          </p:nvPr>
        </p:nvSpPr>
        <p:spPr>
          <a:xfrm>
            <a:off x="4745313" y="3713049"/>
            <a:ext cx="1650300" cy="64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1" name="Google Shape;121;p23"/>
          <p:cNvSpPr txBox="1"/>
          <p:nvPr>
            <p:ph idx="7" type="title"/>
          </p:nvPr>
        </p:nvSpPr>
        <p:spPr>
          <a:xfrm>
            <a:off x="6742240" y="3395875"/>
            <a:ext cx="1650300" cy="380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22" name="Google Shape;122;p23"/>
          <p:cNvSpPr txBox="1"/>
          <p:nvPr>
            <p:ph idx="8" type="subTitle"/>
          </p:nvPr>
        </p:nvSpPr>
        <p:spPr>
          <a:xfrm>
            <a:off x="6742240" y="3713049"/>
            <a:ext cx="1650300" cy="64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SECTION_TITLE_AND_DESCRIPTION_1_1_2_2">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p24"/>
          <p:cNvSpPr/>
          <p:nvPr/>
        </p:nvSpPr>
        <p:spPr>
          <a:xfrm>
            <a:off x="6875350" y="-100325"/>
            <a:ext cx="2446125" cy="1504725"/>
          </a:xfrm>
          <a:custGeom>
            <a:rect b="b" l="l" r="r" t="t"/>
            <a:pathLst>
              <a:path extrusionOk="0" h="60189" w="97845">
                <a:moveTo>
                  <a:pt x="0" y="0"/>
                </a:moveTo>
                <a:lnTo>
                  <a:pt x="97536" y="56794"/>
                </a:lnTo>
                <a:lnTo>
                  <a:pt x="97845" y="60189"/>
                </a:lnTo>
              </a:path>
            </a:pathLst>
          </a:custGeom>
          <a:noFill/>
          <a:ln cap="flat" cmpd="sng" w="9525">
            <a:solidFill>
              <a:srgbClr val="FFFFFF"/>
            </a:solidFill>
            <a:prstDash val="solid"/>
            <a:round/>
            <a:headEnd len="med" w="med" type="none"/>
            <a:tailEnd len="med" w="med" type="none"/>
          </a:ln>
          <a:effectLst>
            <a:outerShdw blurRad="57150" rotWithShape="0" algn="bl" dir="5400000" dist="19050">
              <a:srgbClr val="000000">
                <a:alpha val="21000"/>
              </a:srgbClr>
            </a:outerShdw>
          </a:effectLst>
        </p:spPr>
      </p:sp>
      <p:sp>
        <p:nvSpPr>
          <p:cNvPr id="125" name="Google Shape;125;p24"/>
          <p:cNvSpPr txBox="1"/>
          <p:nvPr>
            <p:ph type="title"/>
          </p:nvPr>
        </p:nvSpPr>
        <p:spPr>
          <a:xfrm>
            <a:off x="677950" y="3891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BIG_NUMBER_2">
    <p:bg>
      <p:bgPr>
        <a:blipFill>
          <a:blip r:embed="rId2">
            <a:alphaModFix/>
          </a:blip>
          <a:stretch>
            <a:fillRect/>
          </a:stretch>
        </a:blipFill>
      </p:bgPr>
    </p:bg>
    <p:spTree>
      <p:nvGrpSpPr>
        <p:cNvPr id="126" name="Shape 126"/>
        <p:cNvGrpSpPr/>
        <p:nvPr/>
      </p:nvGrpSpPr>
      <p:grpSpPr>
        <a:xfrm>
          <a:off x="0" y="0"/>
          <a:ext cx="0" cy="0"/>
          <a:chOff x="0" y="0"/>
          <a:chExt cx="0" cy="0"/>
        </a:xfrm>
      </p:grpSpPr>
      <p:sp>
        <p:nvSpPr>
          <p:cNvPr id="127" name="Google Shape;127;p25"/>
          <p:cNvSpPr txBox="1"/>
          <p:nvPr>
            <p:ph hasCustomPrompt="1" type="title"/>
          </p:nvPr>
        </p:nvSpPr>
        <p:spPr>
          <a:xfrm>
            <a:off x="311700" y="1457075"/>
            <a:ext cx="8520600" cy="1704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8" name="Google Shape;128;p25"/>
          <p:cNvSpPr txBox="1"/>
          <p:nvPr>
            <p:ph idx="1" type="body"/>
          </p:nvPr>
        </p:nvSpPr>
        <p:spPr>
          <a:xfrm>
            <a:off x="2916750" y="3161075"/>
            <a:ext cx="3310500" cy="1300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29" name="Google Shape;129;p25"/>
          <p:cNvSpPr txBox="1"/>
          <p:nvPr>
            <p:ph idx="2" type="title"/>
          </p:nvPr>
        </p:nvSpPr>
        <p:spPr>
          <a:xfrm>
            <a:off x="677950" y="3891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ONE_COLUMN_TEXT_1_1">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p26"/>
          <p:cNvSpPr txBox="1"/>
          <p:nvPr>
            <p:ph type="title"/>
          </p:nvPr>
        </p:nvSpPr>
        <p:spPr>
          <a:xfrm>
            <a:off x="677950" y="3891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2" name="Google Shape;132;p26"/>
          <p:cNvSpPr txBox="1"/>
          <p:nvPr>
            <p:ph idx="2" type="title"/>
          </p:nvPr>
        </p:nvSpPr>
        <p:spPr>
          <a:xfrm>
            <a:off x="1225013" y="2105975"/>
            <a:ext cx="1774500" cy="380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33" name="Google Shape;133;p26"/>
          <p:cNvSpPr txBox="1"/>
          <p:nvPr>
            <p:ph idx="1" type="subTitle"/>
          </p:nvPr>
        </p:nvSpPr>
        <p:spPr>
          <a:xfrm>
            <a:off x="1225013" y="2507375"/>
            <a:ext cx="1774500" cy="84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4" name="Google Shape;134;p26"/>
          <p:cNvSpPr txBox="1"/>
          <p:nvPr>
            <p:ph idx="3" type="title"/>
          </p:nvPr>
        </p:nvSpPr>
        <p:spPr>
          <a:xfrm>
            <a:off x="3684751" y="2105975"/>
            <a:ext cx="1774500" cy="380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35" name="Google Shape;135;p26"/>
          <p:cNvSpPr txBox="1"/>
          <p:nvPr>
            <p:ph idx="4" type="subTitle"/>
          </p:nvPr>
        </p:nvSpPr>
        <p:spPr>
          <a:xfrm>
            <a:off x="3684751" y="2507375"/>
            <a:ext cx="1774500" cy="84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6" name="Google Shape;136;p26"/>
          <p:cNvSpPr txBox="1"/>
          <p:nvPr>
            <p:ph idx="5" type="title"/>
          </p:nvPr>
        </p:nvSpPr>
        <p:spPr>
          <a:xfrm>
            <a:off x="6144489" y="2105975"/>
            <a:ext cx="1774500" cy="380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37" name="Google Shape;137;p26"/>
          <p:cNvSpPr txBox="1"/>
          <p:nvPr>
            <p:ph idx="6" type="subTitle"/>
          </p:nvPr>
        </p:nvSpPr>
        <p:spPr>
          <a:xfrm>
            <a:off x="6144489" y="2507375"/>
            <a:ext cx="1774500" cy="84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8" name="Google Shape;138;p26"/>
          <p:cNvSpPr/>
          <p:nvPr/>
        </p:nvSpPr>
        <p:spPr>
          <a:xfrm>
            <a:off x="7469525" y="-157700"/>
            <a:ext cx="1867375" cy="5393800"/>
          </a:xfrm>
          <a:custGeom>
            <a:rect b="b" l="l" r="r" t="t"/>
            <a:pathLst>
              <a:path extrusionOk="0" h="215752" w="74695">
                <a:moveTo>
                  <a:pt x="0" y="0"/>
                </a:moveTo>
                <a:lnTo>
                  <a:pt x="74695" y="61114"/>
                </a:lnTo>
                <a:lnTo>
                  <a:pt x="309" y="215752"/>
                </a:lnTo>
                <a:lnTo>
                  <a:pt x="72226" y="181799"/>
                </a:lnTo>
              </a:path>
            </a:pathLst>
          </a:custGeom>
          <a:noFill/>
          <a:ln cap="flat" cmpd="sng" w="9525">
            <a:solidFill>
              <a:schemeClr val="accent1"/>
            </a:solidFill>
            <a:prstDash val="solid"/>
            <a:round/>
            <a:headEnd len="med" w="med" type="none"/>
            <a:tailEnd len="med" w="med" type="none"/>
          </a:ln>
          <a:effectLst>
            <a:outerShdw blurRad="57150" rotWithShape="0" algn="bl" dir="5400000" dist="19050">
              <a:srgbClr val="000000">
                <a:alpha val="50000"/>
              </a:srgbClr>
            </a:outerShdw>
          </a:effectLst>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SECTION_TITLE_AND_DESCRIPTION_1_1_2_1">
    <p:bg>
      <p:bgPr>
        <a:blipFill>
          <a:blip r:embed="rId2">
            <a:alphaModFix/>
          </a:blip>
          <a:stretch>
            <a:fillRect/>
          </a:stretch>
        </a:blipFill>
      </p:bgPr>
    </p:bg>
    <p:spTree>
      <p:nvGrpSpPr>
        <p:cNvPr id="139" name="Shape 139"/>
        <p:cNvGrpSpPr/>
        <p:nvPr/>
      </p:nvGrpSpPr>
      <p:grpSpPr>
        <a:xfrm>
          <a:off x="0" y="0"/>
          <a:ext cx="0" cy="0"/>
          <a:chOff x="0" y="0"/>
          <a:chExt cx="0" cy="0"/>
        </a:xfrm>
      </p:grpSpPr>
      <p:sp>
        <p:nvSpPr>
          <p:cNvPr id="140" name="Google Shape;140;p27"/>
          <p:cNvSpPr txBox="1"/>
          <p:nvPr>
            <p:ph type="title"/>
          </p:nvPr>
        </p:nvSpPr>
        <p:spPr>
          <a:xfrm>
            <a:off x="677950" y="3891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1" name="Google Shape;141;p27"/>
          <p:cNvSpPr txBox="1"/>
          <p:nvPr>
            <p:ph idx="2" type="title"/>
          </p:nvPr>
        </p:nvSpPr>
        <p:spPr>
          <a:xfrm>
            <a:off x="928625" y="1567050"/>
            <a:ext cx="2022300" cy="380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42" name="Google Shape;142;p27"/>
          <p:cNvSpPr txBox="1"/>
          <p:nvPr>
            <p:ph idx="1" type="subTitle"/>
          </p:nvPr>
        </p:nvSpPr>
        <p:spPr>
          <a:xfrm>
            <a:off x="928625" y="1884223"/>
            <a:ext cx="2022300" cy="64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3" name="Google Shape;143;p27"/>
          <p:cNvSpPr txBox="1"/>
          <p:nvPr>
            <p:ph idx="3" type="title"/>
          </p:nvPr>
        </p:nvSpPr>
        <p:spPr>
          <a:xfrm>
            <a:off x="3560850" y="1567050"/>
            <a:ext cx="2022300" cy="380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44" name="Google Shape;144;p27"/>
          <p:cNvSpPr txBox="1"/>
          <p:nvPr>
            <p:ph idx="4" type="subTitle"/>
          </p:nvPr>
        </p:nvSpPr>
        <p:spPr>
          <a:xfrm>
            <a:off x="3560850" y="1884223"/>
            <a:ext cx="2022300" cy="64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5" name="Google Shape;145;p27"/>
          <p:cNvSpPr txBox="1"/>
          <p:nvPr>
            <p:ph idx="5" type="title"/>
          </p:nvPr>
        </p:nvSpPr>
        <p:spPr>
          <a:xfrm>
            <a:off x="6193075" y="1567050"/>
            <a:ext cx="2022300" cy="380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46" name="Google Shape;146;p27"/>
          <p:cNvSpPr txBox="1"/>
          <p:nvPr>
            <p:ph idx="6" type="subTitle"/>
          </p:nvPr>
        </p:nvSpPr>
        <p:spPr>
          <a:xfrm>
            <a:off x="6193075" y="1884223"/>
            <a:ext cx="2022300" cy="64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7" name="Google Shape;147;p27"/>
          <p:cNvSpPr txBox="1"/>
          <p:nvPr>
            <p:ph idx="7" type="title"/>
          </p:nvPr>
        </p:nvSpPr>
        <p:spPr>
          <a:xfrm>
            <a:off x="928625" y="3097675"/>
            <a:ext cx="2022300" cy="380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48" name="Google Shape;148;p27"/>
          <p:cNvSpPr txBox="1"/>
          <p:nvPr>
            <p:ph idx="8" type="subTitle"/>
          </p:nvPr>
        </p:nvSpPr>
        <p:spPr>
          <a:xfrm>
            <a:off x="928625" y="3414848"/>
            <a:ext cx="2022300" cy="64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9" name="Google Shape;149;p27"/>
          <p:cNvSpPr txBox="1"/>
          <p:nvPr>
            <p:ph idx="9" type="title"/>
          </p:nvPr>
        </p:nvSpPr>
        <p:spPr>
          <a:xfrm>
            <a:off x="3560850" y="3097675"/>
            <a:ext cx="2022300" cy="380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50" name="Google Shape;150;p27"/>
          <p:cNvSpPr txBox="1"/>
          <p:nvPr>
            <p:ph idx="13" type="subTitle"/>
          </p:nvPr>
        </p:nvSpPr>
        <p:spPr>
          <a:xfrm>
            <a:off x="3560850" y="3414848"/>
            <a:ext cx="2022300" cy="64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1" name="Google Shape;151;p27"/>
          <p:cNvSpPr txBox="1"/>
          <p:nvPr>
            <p:ph idx="14" type="title"/>
          </p:nvPr>
        </p:nvSpPr>
        <p:spPr>
          <a:xfrm>
            <a:off x="6193075" y="3097675"/>
            <a:ext cx="2022300" cy="380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52" name="Google Shape;152;p27"/>
          <p:cNvSpPr txBox="1"/>
          <p:nvPr>
            <p:ph idx="15" type="subTitle"/>
          </p:nvPr>
        </p:nvSpPr>
        <p:spPr>
          <a:xfrm>
            <a:off x="6193075" y="3414848"/>
            <a:ext cx="2022300" cy="64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3" name="Google Shape;153;p27"/>
          <p:cNvSpPr/>
          <p:nvPr/>
        </p:nvSpPr>
        <p:spPr>
          <a:xfrm>
            <a:off x="0" y="360975"/>
            <a:ext cx="9406350" cy="4421550"/>
          </a:xfrm>
          <a:custGeom>
            <a:rect b="b" l="l" r="r" t="t"/>
            <a:pathLst>
              <a:path extrusionOk="0" h="176862" w="376254">
                <a:moveTo>
                  <a:pt x="0" y="129946"/>
                </a:moveTo>
                <a:lnTo>
                  <a:pt x="292608" y="0"/>
                </a:lnTo>
                <a:lnTo>
                  <a:pt x="373168" y="176862"/>
                </a:lnTo>
                <a:lnTo>
                  <a:pt x="376254" y="176244"/>
                </a:lnTo>
              </a:path>
            </a:pathLst>
          </a:custGeom>
          <a:noFill/>
          <a:ln cap="flat" cmpd="sng" w="9525">
            <a:solidFill>
              <a:schemeClr val="accent1"/>
            </a:solidFill>
            <a:prstDash val="solid"/>
            <a:round/>
            <a:headEnd len="med" w="med" type="none"/>
            <a:tailEnd len="med" w="med" type="none"/>
          </a:ln>
          <a:effectLst>
            <a:outerShdw blurRad="57150" rotWithShape="0" algn="bl" dir="5400000" dist="19050">
              <a:srgbClr val="000000">
                <a:alpha val="23000"/>
              </a:srgbClr>
            </a:outerShdw>
          </a:effectLst>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BIG_NUMBER_1_1">
    <p:bg>
      <p:bgPr>
        <a:blipFill>
          <a:blip r:embed="rId2">
            <a:alphaModFix/>
          </a:blip>
          <a:stretch>
            <a:fillRect/>
          </a:stretch>
        </a:blipFill>
      </p:bgPr>
    </p:bg>
    <p:spTree>
      <p:nvGrpSpPr>
        <p:cNvPr id="154" name="Shape 154"/>
        <p:cNvGrpSpPr/>
        <p:nvPr/>
      </p:nvGrpSpPr>
      <p:grpSpPr>
        <a:xfrm>
          <a:off x="0" y="0"/>
          <a:ext cx="0" cy="0"/>
          <a:chOff x="0" y="0"/>
          <a:chExt cx="0" cy="0"/>
        </a:xfrm>
      </p:grpSpPr>
      <p:sp>
        <p:nvSpPr>
          <p:cNvPr id="155" name="Google Shape;155;p28"/>
          <p:cNvSpPr txBox="1"/>
          <p:nvPr>
            <p:ph type="title"/>
          </p:nvPr>
        </p:nvSpPr>
        <p:spPr>
          <a:xfrm>
            <a:off x="677950" y="3891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6" name="Google Shape;156;p28"/>
          <p:cNvSpPr txBox="1"/>
          <p:nvPr>
            <p:ph idx="2" type="title"/>
          </p:nvPr>
        </p:nvSpPr>
        <p:spPr>
          <a:xfrm>
            <a:off x="1822014" y="3487325"/>
            <a:ext cx="2087700" cy="28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57" name="Google Shape;157;p28"/>
          <p:cNvSpPr txBox="1"/>
          <p:nvPr>
            <p:ph idx="1" type="subTitle"/>
          </p:nvPr>
        </p:nvSpPr>
        <p:spPr>
          <a:xfrm>
            <a:off x="1609913" y="2344025"/>
            <a:ext cx="2511900" cy="94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8" name="Google Shape;158;p28"/>
          <p:cNvSpPr txBox="1"/>
          <p:nvPr>
            <p:ph idx="3" type="title"/>
          </p:nvPr>
        </p:nvSpPr>
        <p:spPr>
          <a:xfrm>
            <a:off x="5234289" y="3487325"/>
            <a:ext cx="2087700" cy="28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59" name="Google Shape;159;p28"/>
          <p:cNvSpPr txBox="1"/>
          <p:nvPr>
            <p:ph idx="4" type="subTitle"/>
          </p:nvPr>
        </p:nvSpPr>
        <p:spPr>
          <a:xfrm>
            <a:off x="5022188" y="2344025"/>
            <a:ext cx="2511900" cy="94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0" name="Google Shape;160;p28"/>
          <p:cNvSpPr/>
          <p:nvPr/>
        </p:nvSpPr>
        <p:spPr>
          <a:xfrm>
            <a:off x="-22850" y="972725"/>
            <a:ext cx="9406350" cy="4398375"/>
          </a:xfrm>
          <a:custGeom>
            <a:rect b="b" l="l" r="r" t="t"/>
            <a:pathLst>
              <a:path extrusionOk="0" h="175935" w="376254">
                <a:moveTo>
                  <a:pt x="0" y="0"/>
                </a:moveTo>
                <a:lnTo>
                  <a:pt x="103092" y="170379"/>
                </a:lnTo>
                <a:lnTo>
                  <a:pt x="376254" y="108031"/>
                </a:lnTo>
                <a:lnTo>
                  <a:pt x="320696" y="175935"/>
                </a:lnTo>
              </a:path>
            </a:pathLst>
          </a:custGeom>
          <a:noFill/>
          <a:ln cap="flat" cmpd="sng" w="9525">
            <a:solidFill>
              <a:schemeClr val="accent1"/>
            </a:solidFill>
            <a:prstDash val="solid"/>
            <a:round/>
            <a:headEnd len="med" w="med" type="none"/>
            <a:tailEnd len="med" w="med" type="none"/>
          </a:ln>
          <a:effectLst>
            <a:outerShdw blurRad="57150" rotWithShape="0" algn="bl" dir="5400000" dist="19050">
              <a:srgbClr val="000000">
                <a:alpha val="20000"/>
              </a:srgbClr>
            </a:outerShdw>
          </a:effectLst>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ONE_COLUMN_TEXT_2">
    <p:bg>
      <p:bgPr>
        <a:blipFill>
          <a:blip r:embed="rId2">
            <a:alphaModFix/>
          </a:blip>
          <a:stretch>
            <a:fillRect/>
          </a:stretch>
        </a:blipFill>
      </p:bgPr>
    </p:bg>
    <p:spTree>
      <p:nvGrpSpPr>
        <p:cNvPr id="161" name="Shape 161"/>
        <p:cNvGrpSpPr/>
        <p:nvPr/>
      </p:nvGrpSpPr>
      <p:grpSpPr>
        <a:xfrm>
          <a:off x="0" y="0"/>
          <a:ext cx="0" cy="0"/>
          <a:chOff x="0" y="0"/>
          <a:chExt cx="0" cy="0"/>
        </a:xfrm>
      </p:grpSpPr>
      <p:sp>
        <p:nvSpPr>
          <p:cNvPr id="162" name="Google Shape;162;p29"/>
          <p:cNvSpPr/>
          <p:nvPr/>
        </p:nvSpPr>
        <p:spPr>
          <a:xfrm>
            <a:off x="4610400" y="-392500"/>
            <a:ext cx="5156200" cy="3949700"/>
          </a:xfrm>
          <a:custGeom>
            <a:rect b="b" l="l" r="r" t="t"/>
            <a:pathLst>
              <a:path extrusionOk="0" h="157988" w="206248">
                <a:moveTo>
                  <a:pt x="0" y="8636"/>
                </a:moveTo>
                <a:lnTo>
                  <a:pt x="197104" y="157988"/>
                </a:lnTo>
                <a:lnTo>
                  <a:pt x="206248" y="134620"/>
                </a:lnTo>
                <a:lnTo>
                  <a:pt x="76708" y="0"/>
                </a:lnTo>
                <a:lnTo>
                  <a:pt x="188468" y="38100"/>
                </a:lnTo>
              </a:path>
            </a:pathLst>
          </a:custGeom>
          <a:noFill/>
          <a:ln cap="flat" cmpd="sng" w="9525">
            <a:solidFill>
              <a:schemeClr val="accent1"/>
            </a:solidFill>
            <a:prstDash val="solid"/>
            <a:round/>
            <a:headEnd len="med" w="med" type="none"/>
            <a:tailEnd len="med" w="med" type="none"/>
          </a:ln>
          <a:effectLst>
            <a:outerShdw blurRad="57150" rotWithShape="0" algn="bl" dir="5400000" dist="19050">
              <a:srgbClr val="000000">
                <a:alpha val="10000"/>
              </a:srgbClr>
            </a:outerShdw>
          </a:effectLst>
        </p:spPr>
      </p:sp>
      <p:sp>
        <p:nvSpPr>
          <p:cNvPr id="163" name="Google Shape;163;p29"/>
          <p:cNvSpPr txBox="1"/>
          <p:nvPr>
            <p:ph type="title"/>
          </p:nvPr>
        </p:nvSpPr>
        <p:spPr>
          <a:xfrm>
            <a:off x="677950" y="3891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SECTION_TITLE_AND_DESCRIPTION_3">
    <p:bg>
      <p:bgPr>
        <a:blipFill>
          <a:blip r:embed="rId2">
            <a:alphaModFix/>
          </a:blip>
          <a:stretch>
            <a:fillRect/>
          </a:stretch>
        </a:blipFill>
      </p:bgPr>
    </p:bg>
    <p:spTree>
      <p:nvGrpSpPr>
        <p:cNvPr id="164" name="Shape 164"/>
        <p:cNvGrpSpPr/>
        <p:nvPr/>
      </p:nvGrpSpPr>
      <p:grpSpPr>
        <a:xfrm>
          <a:off x="0" y="0"/>
          <a:ext cx="0" cy="0"/>
          <a:chOff x="0" y="0"/>
          <a:chExt cx="0" cy="0"/>
        </a:xfrm>
      </p:grpSpPr>
      <p:sp>
        <p:nvSpPr>
          <p:cNvPr id="165" name="Google Shape;165;p30"/>
          <p:cNvSpPr txBox="1"/>
          <p:nvPr>
            <p:ph type="title"/>
          </p:nvPr>
        </p:nvSpPr>
        <p:spPr>
          <a:xfrm>
            <a:off x="677950" y="3891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6" name="Google Shape;166;p30"/>
          <p:cNvSpPr/>
          <p:nvPr/>
        </p:nvSpPr>
        <p:spPr>
          <a:xfrm>
            <a:off x="4390950" y="3256800"/>
            <a:ext cx="5116025" cy="2006275"/>
          </a:xfrm>
          <a:custGeom>
            <a:rect b="b" l="l" r="r" t="t"/>
            <a:pathLst>
              <a:path extrusionOk="0" h="80251" w="204641">
                <a:moveTo>
                  <a:pt x="0" y="79016"/>
                </a:moveTo>
                <a:lnTo>
                  <a:pt x="204641" y="0"/>
                </a:lnTo>
                <a:lnTo>
                  <a:pt x="130254" y="80251"/>
                </a:lnTo>
              </a:path>
            </a:pathLst>
          </a:custGeom>
          <a:noFill/>
          <a:ln cap="flat" cmpd="sng" w="9525">
            <a:solidFill>
              <a:schemeClr val="accent1"/>
            </a:solidFill>
            <a:prstDash val="solid"/>
            <a:round/>
            <a:headEnd len="med" w="med" type="none"/>
            <a:tailEnd len="med" w="med" type="none"/>
          </a:ln>
          <a:effectLst>
            <a:outerShdw blurRad="57150" rotWithShape="0" algn="bl" dir="5400000" dist="19050">
              <a:srgbClr val="000000">
                <a:alpha val="20000"/>
              </a:srgbClr>
            </a:outerShdw>
          </a:effectLst>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SECTION_TITLE_AND_DESCRIPTION_1_1_2_2_1">
    <p:bg>
      <p:bgPr>
        <a:blipFill>
          <a:blip r:embed="rId2">
            <a:alphaModFix/>
          </a:blip>
          <a:stretch>
            <a:fillRect/>
          </a:stretch>
        </a:blipFill>
      </p:bgPr>
    </p:bg>
    <p:spTree>
      <p:nvGrpSpPr>
        <p:cNvPr id="167" name="Shape 167"/>
        <p:cNvGrpSpPr/>
        <p:nvPr/>
      </p:nvGrpSpPr>
      <p:grpSpPr>
        <a:xfrm>
          <a:off x="0" y="0"/>
          <a:ext cx="0" cy="0"/>
          <a:chOff x="0" y="0"/>
          <a:chExt cx="0" cy="0"/>
        </a:xfrm>
      </p:grpSpPr>
      <p:sp>
        <p:nvSpPr>
          <p:cNvPr id="168" name="Google Shape;168;p31"/>
          <p:cNvSpPr/>
          <p:nvPr/>
        </p:nvSpPr>
        <p:spPr>
          <a:xfrm>
            <a:off x="6875350" y="-100325"/>
            <a:ext cx="2446125" cy="1504725"/>
          </a:xfrm>
          <a:custGeom>
            <a:rect b="b" l="l" r="r" t="t"/>
            <a:pathLst>
              <a:path extrusionOk="0" h="60189" w="97845">
                <a:moveTo>
                  <a:pt x="0" y="0"/>
                </a:moveTo>
                <a:lnTo>
                  <a:pt x="97536" y="56794"/>
                </a:lnTo>
                <a:lnTo>
                  <a:pt x="97845" y="60189"/>
                </a:lnTo>
              </a:path>
            </a:pathLst>
          </a:custGeom>
          <a:noFill/>
          <a:ln cap="flat" cmpd="sng" w="9525">
            <a:solidFill>
              <a:srgbClr val="FFFFFF"/>
            </a:solidFill>
            <a:prstDash val="solid"/>
            <a:round/>
            <a:headEnd len="med" w="med" type="none"/>
            <a:tailEnd len="med" w="med" type="none"/>
          </a:ln>
          <a:effectLst>
            <a:outerShdw blurRad="57150" rotWithShape="0" algn="bl" dir="5400000" dist="19050">
              <a:srgbClr val="000000">
                <a:alpha val="21000"/>
              </a:srgbClr>
            </a:outerShdw>
          </a:effectLst>
        </p:spPr>
      </p:sp>
      <p:sp>
        <p:nvSpPr>
          <p:cNvPr id="169" name="Google Shape;169;p31"/>
          <p:cNvSpPr txBox="1"/>
          <p:nvPr>
            <p:ph type="title"/>
          </p:nvPr>
        </p:nvSpPr>
        <p:spPr>
          <a:xfrm>
            <a:off x="5820375" y="1664100"/>
            <a:ext cx="24462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0" name="Google Shape;170;p31"/>
          <p:cNvSpPr txBox="1"/>
          <p:nvPr>
            <p:ph idx="1" type="body"/>
          </p:nvPr>
        </p:nvSpPr>
        <p:spPr>
          <a:xfrm>
            <a:off x="5820375" y="2498100"/>
            <a:ext cx="2446200" cy="168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BIG_NUMBER_1_2">
    <p:bg>
      <p:bgPr>
        <a:blipFill>
          <a:blip r:embed="rId2">
            <a:alphaModFix/>
          </a:blip>
          <a:stretch>
            <a:fillRect/>
          </a:stretch>
        </a:blipFill>
      </p:bgPr>
    </p:bg>
    <p:spTree>
      <p:nvGrpSpPr>
        <p:cNvPr id="171" name="Shape 171"/>
        <p:cNvGrpSpPr/>
        <p:nvPr/>
      </p:nvGrpSpPr>
      <p:grpSpPr>
        <a:xfrm>
          <a:off x="0" y="0"/>
          <a:ext cx="0" cy="0"/>
          <a:chOff x="0" y="0"/>
          <a:chExt cx="0" cy="0"/>
        </a:xfrm>
      </p:grpSpPr>
      <p:sp>
        <p:nvSpPr>
          <p:cNvPr id="172" name="Google Shape;172;p32"/>
          <p:cNvSpPr txBox="1"/>
          <p:nvPr>
            <p:ph idx="1" type="subTitle"/>
          </p:nvPr>
        </p:nvSpPr>
        <p:spPr>
          <a:xfrm>
            <a:off x="677950" y="1259375"/>
            <a:ext cx="3387900" cy="142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73" name="Google Shape;173;p32"/>
          <p:cNvSpPr txBox="1"/>
          <p:nvPr>
            <p:ph type="title"/>
          </p:nvPr>
        </p:nvSpPr>
        <p:spPr>
          <a:xfrm>
            <a:off x="677950" y="3891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4" name="Google Shape;174;p32"/>
          <p:cNvSpPr/>
          <p:nvPr/>
        </p:nvSpPr>
        <p:spPr>
          <a:xfrm>
            <a:off x="2536100" y="2685825"/>
            <a:ext cx="7118750" cy="2522875"/>
          </a:xfrm>
          <a:custGeom>
            <a:rect b="b" l="l" r="r" t="t"/>
            <a:pathLst>
              <a:path extrusionOk="0" h="100915" w="284750">
                <a:moveTo>
                  <a:pt x="230251" y="100132"/>
                </a:moveTo>
                <a:lnTo>
                  <a:pt x="271191" y="58671"/>
                </a:lnTo>
                <a:lnTo>
                  <a:pt x="0" y="100915"/>
                </a:lnTo>
                <a:lnTo>
                  <a:pt x="284750" y="0"/>
                </a:lnTo>
              </a:path>
            </a:pathLst>
          </a:custGeom>
          <a:noFill/>
          <a:ln cap="flat" cmpd="sng" w="9525">
            <a:solidFill>
              <a:srgbClr val="FFFFFF"/>
            </a:solidFill>
            <a:prstDash val="solid"/>
            <a:round/>
            <a:headEnd len="med" w="med" type="none"/>
            <a:tailEnd len="med" w="med" type="none"/>
          </a:ln>
          <a:effectLst>
            <a:outerShdw blurRad="57150" rotWithShape="0" algn="bl" dir="5400000" dist="19050">
              <a:srgbClr val="000000">
                <a:alpha val="22000"/>
              </a:srgbClr>
            </a:outerShdw>
          </a:effectLst>
        </p:spPr>
      </p:sp>
      <p:sp>
        <p:nvSpPr>
          <p:cNvPr id="175" name="Google Shape;175;p32"/>
          <p:cNvSpPr txBox="1"/>
          <p:nvPr/>
        </p:nvSpPr>
        <p:spPr>
          <a:xfrm>
            <a:off x="677950" y="3200550"/>
            <a:ext cx="3208800" cy="10191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dk1"/>
                </a:solidFill>
                <a:latin typeface="Fira Sans Condensed"/>
                <a:ea typeface="Fira Sans Condensed"/>
                <a:cs typeface="Fira Sans Condensed"/>
                <a:sym typeface="Fira Sans Condensed"/>
              </a:rPr>
              <a:t>CREDITS: This presentation template was created by </a:t>
            </a:r>
            <a:r>
              <a:rPr lang="en" sz="1000">
                <a:solidFill>
                  <a:schemeClr val="dk1"/>
                </a:solidFill>
                <a:uFill>
                  <a:noFill/>
                </a:uFill>
                <a:latin typeface="Fira Sans Condensed"/>
                <a:ea typeface="Fira Sans Condensed"/>
                <a:cs typeface="Fira Sans Condensed"/>
                <a:sym typeface="Fira Sans Condensed"/>
                <a:hlinkClick r:id="rId3">
                  <a:extLst>
                    <a:ext uri="{A12FA001-AC4F-418D-AE19-62706E023703}">
                      <ahyp:hlinkClr val="tx"/>
                    </a:ext>
                  </a:extLst>
                </a:hlinkClick>
              </a:rPr>
              <a:t>Slidesgo</a:t>
            </a:r>
            <a:r>
              <a:rPr lang="en" sz="1000">
                <a:solidFill>
                  <a:schemeClr val="dk1"/>
                </a:solidFill>
                <a:latin typeface="Fira Sans Condensed"/>
                <a:ea typeface="Fira Sans Condensed"/>
                <a:cs typeface="Fira Sans Condensed"/>
                <a:sym typeface="Fira Sans Condensed"/>
              </a:rPr>
              <a:t>, including icons by </a:t>
            </a:r>
            <a:r>
              <a:rPr lang="en" sz="1000">
                <a:solidFill>
                  <a:schemeClr val="dk1"/>
                </a:solidFill>
                <a:uFill>
                  <a:noFill/>
                </a:uFill>
                <a:latin typeface="Fira Sans Condensed"/>
                <a:ea typeface="Fira Sans Condensed"/>
                <a:cs typeface="Fira Sans Condensed"/>
                <a:sym typeface="Fira Sans Condensed"/>
                <a:hlinkClick r:id="rId4">
                  <a:extLst>
                    <a:ext uri="{A12FA001-AC4F-418D-AE19-62706E023703}">
                      <ahyp:hlinkClr val="tx"/>
                    </a:ext>
                  </a:extLst>
                </a:hlinkClick>
              </a:rPr>
              <a:t>Flaticon</a:t>
            </a:r>
            <a:r>
              <a:rPr lang="en" sz="1000">
                <a:solidFill>
                  <a:schemeClr val="dk1"/>
                </a:solidFill>
                <a:latin typeface="Fira Sans Condensed"/>
                <a:ea typeface="Fira Sans Condensed"/>
                <a:cs typeface="Fira Sans Condensed"/>
                <a:sym typeface="Fira Sans Condensed"/>
              </a:rPr>
              <a:t>, and infographics &amp; images by </a:t>
            </a:r>
            <a:r>
              <a:rPr lang="en" sz="1000">
                <a:solidFill>
                  <a:schemeClr val="dk1"/>
                </a:solidFill>
                <a:uFill>
                  <a:noFill/>
                </a:uFill>
                <a:latin typeface="Fira Sans Condensed"/>
                <a:ea typeface="Fira Sans Condensed"/>
                <a:cs typeface="Fira Sans Condensed"/>
                <a:sym typeface="Fira Sans Condensed"/>
                <a:hlinkClick r:id="rId5">
                  <a:extLst>
                    <a:ext uri="{A12FA001-AC4F-418D-AE19-62706E023703}">
                      <ahyp:hlinkClr val="tx"/>
                    </a:ext>
                  </a:extLst>
                </a:hlinkClick>
              </a:rPr>
              <a:t>Freepik</a:t>
            </a:r>
            <a:r>
              <a:rPr lang="en" sz="1000">
                <a:solidFill>
                  <a:schemeClr val="dk1"/>
                </a:solidFill>
                <a:latin typeface="Fira Sans Condensed"/>
                <a:ea typeface="Fira Sans Condensed"/>
                <a:cs typeface="Fira Sans Condensed"/>
                <a:sym typeface="Fira Sans Condensed"/>
              </a:rPr>
              <a:t>. </a:t>
            </a:r>
            <a:endParaRPr sz="1000">
              <a:solidFill>
                <a:schemeClr val="dk1"/>
              </a:solidFill>
              <a:latin typeface="Fira Sans Condensed"/>
              <a:ea typeface="Fira Sans Condensed"/>
              <a:cs typeface="Fira Sans Condensed"/>
              <a:sym typeface="Fira Sans Condensed"/>
            </a:endParaRPr>
          </a:p>
          <a:p>
            <a:pPr indent="0" lvl="0" marL="0" rtl="0" algn="l">
              <a:spcBef>
                <a:spcPts val="300"/>
              </a:spcBef>
              <a:spcAft>
                <a:spcPts val="0"/>
              </a:spcAft>
              <a:buNone/>
            </a:pPr>
            <a:r>
              <a:t/>
            </a:r>
            <a:endParaRPr sz="1000">
              <a:solidFill>
                <a:schemeClr val="dk1"/>
              </a:solidFill>
              <a:latin typeface="Fira Sans Condensed"/>
              <a:ea typeface="Fira Sans Condensed"/>
              <a:cs typeface="Fira Sans Condensed"/>
              <a:sym typeface="Fira Sans Condense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bg>
      <p:bgPr>
        <a:blipFill>
          <a:blip r:embed="rId2">
            <a:alphaModFix/>
          </a:blip>
          <a:stretch>
            <a:fillRect/>
          </a:stretch>
        </a:blipFill>
      </p:bgPr>
    </p:bg>
    <p:spTree>
      <p:nvGrpSpPr>
        <p:cNvPr id="176" name="Shape 176"/>
        <p:cNvGrpSpPr/>
        <p:nvPr/>
      </p:nvGrpSpPr>
      <p:grpSpPr>
        <a:xfrm>
          <a:off x="0" y="0"/>
          <a:ext cx="0" cy="0"/>
          <a:chOff x="0" y="0"/>
          <a:chExt cx="0" cy="0"/>
        </a:xfrm>
      </p:grpSpPr>
      <p:sp>
        <p:nvSpPr>
          <p:cNvPr id="177" name="Google Shape;177;p33"/>
          <p:cNvSpPr txBox="1"/>
          <p:nvPr>
            <p:ph idx="1" type="body"/>
          </p:nvPr>
        </p:nvSpPr>
        <p:spPr>
          <a:xfrm>
            <a:off x="843650" y="1533475"/>
            <a:ext cx="3463500" cy="2700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78" name="Google Shape;178;p33"/>
          <p:cNvSpPr txBox="1"/>
          <p:nvPr>
            <p:ph type="title"/>
          </p:nvPr>
        </p:nvSpPr>
        <p:spPr>
          <a:xfrm>
            <a:off x="677950" y="3891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9" name="Google Shape;179;p33"/>
          <p:cNvSpPr txBox="1"/>
          <p:nvPr>
            <p:ph idx="2" type="body"/>
          </p:nvPr>
        </p:nvSpPr>
        <p:spPr>
          <a:xfrm>
            <a:off x="4686909" y="1533475"/>
            <a:ext cx="3463500" cy="2700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blipFill>
          <a:blip r:embed="rId2">
            <a:alphaModFix/>
          </a:blip>
          <a:stretch>
            <a:fillRect/>
          </a:stretch>
        </a:blipFill>
      </p:bgPr>
    </p:bg>
    <p:spTree>
      <p:nvGrpSpPr>
        <p:cNvPr id="180" name="Shape 180"/>
        <p:cNvGrpSpPr/>
        <p:nvPr/>
      </p:nvGrpSpPr>
      <p:grpSpPr>
        <a:xfrm>
          <a:off x="0" y="0"/>
          <a:ext cx="0" cy="0"/>
          <a:chOff x="0" y="0"/>
          <a:chExt cx="0" cy="0"/>
        </a:xfrm>
      </p:grpSpPr>
      <p:sp>
        <p:nvSpPr>
          <p:cNvPr id="181" name="Google Shape;181;p34"/>
          <p:cNvSpPr txBox="1"/>
          <p:nvPr>
            <p:ph idx="1" type="body"/>
          </p:nvPr>
        </p:nvSpPr>
        <p:spPr>
          <a:xfrm>
            <a:off x="843642" y="1533475"/>
            <a:ext cx="35004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82" name="Google Shape;182;p34"/>
          <p:cNvSpPr txBox="1"/>
          <p:nvPr>
            <p:ph type="title"/>
          </p:nvPr>
        </p:nvSpPr>
        <p:spPr>
          <a:xfrm>
            <a:off x="677950" y="3891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3" name="Google Shape;183;p34"/>
          <p:cNvSpPr/>
          <p:nvPr/>
        </p:nvSpPr>
        <p:spPr>
          <a:xfrm>
            <a:off x="3272750" y="-97150"/>
            <a:ext cx="6140900" cy="2477225"/>
          </a:xfrm>
          <a:custGeom>
            <a:rect b="b" l="l" r="r" t="t"/>
            <a:pathLst>
              <a:path extrusionOk="0" h="99089" w="245636">
                <a:moveTo>
                  <a:pt x="244332" y="34681"/>
                </a:moveTo>
                <a:lnTo>
                  <a:pt x="161411" y="261"/>
                </a:lnTo>
                <a:lnTo>
                  <a:pt x="245636" y="99089"/>
                </a:lnTo>
                <a:lnTo>
                  <a:pt x="3390" y="261"/>
                </a:lnTo>
                <a:lnTo>
                  <a:pt x="0" y="0"/>
                </a:lnTo>
              </a:path>
            </a:pathLst>
          </a:custGeom>
          <a:noFill/>
          <a:ln cap="flat" cmpd="sng" w="9525">
            <a:solidFill>
              <a:schemeClr val="accent1"/>
            </a:solidFill>
            <a:prstDash val="solid"/>
            <a:round/>
            <a:headEnd len="med" w="med" type="none"/>
            <a:tailEnd len="med" w="med" type="none"/>
          </a:ln>
          <a:effectLst>
            <a:outerShdw blurRad="57150" rotWithShape="0" algn="bl" dir="5400000" dist="19050">
              <a:srgbClr val="000000">
                <a:alpha val="20000"/>
              </a:srgbClr>
            </a:outerShdw>
          </a:effectLst>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5.png"/><Relationship Id="rId5" Type="http://schemas.openxmlformats.org/officeDocument/2006/relationships/image" Target="../media/image20.png"/><Relationship Id="rId6" Type="http://schemas.openxmlformats.org/officeDocument/2006/relationships/image" Target="../media/image18.png"/><Relationship Id="rId7"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5.png"/><Relationship Id="rId5" Type="http://schemas.openxmlformats.org/officeDocument/2006/relationships/image" Target="../media/image18.png"/><Relationship Id="rId6" Type="http://schemas.openxmlformats.org/officeDocument/2006/relationships/image" Target="../media/image22.png"/><Relationship Id="rId7"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xml"/><Relationship Id="rId3"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29.png"/><Relationship Id="rId6"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36.png"/><Relationship Id="rId5" Type="http://schemas.openxmlformats.org/officeDocument/2006/relationships/image" Target="../media/image35.png"/><Relationship Id="rId6"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 Id="rId3" Type="http://schemas.openxmlformats.org/officeDocument/2006/relationships/image" Target="../media/image33.png"/><Relationship Id="rId4" Type="http://schemas.openxmlformats.org/officeDocument/2006/relationships/image" Target="../media/image32.png"/><Relationship Id="rId5" Type="http://schemas.openxmlformats.org/officeDocument/2006/relationships/image" Target="../media/image31.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 Id="rId3" Type="http://schemas.openxmlformats.org/officeDocument/2006/relationships/image" Target="../media/image41.png"/><Relationship Id="rId4" Type="http://schemas.openxmlformats.org/officeDocument/2006/relationships/image" Target="../media/image40.png"/><Relationship Id="rId5" Type="http://schemas.openxmlformats.org/officeDocument/2006/relationships/image" Target="../media/image44.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 Id="rId3" Type="http://schemas.openxmlformats.org/officeDocument/2006/relationships/image" Target="../media/image25.png"/><Relationship Id="rId4" Type="http://schemas.openxmlformats.org/officeDocument/2006/relationships/image" Target="../media/image62.png"/><Relationship Id="rId5"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image" Target="../media/image66.png"/><Relationship Id="rId4" Type="http://schemas.openxmlformats.org/officeDocument/2006/relationships/image" Target="../media/image68.png"/><Relationship Id="rId5" Type="http://schemas.openxmlformats.org/officeDocument/2006/relationships/image" Target="../media/image63.png"/><Relationship Id="rId6" Type="http://schemas.openxmlformats.org/officeDocument/2006/relationships/image" Target="../media/image61.png"/><Relationship Id="rId7" Type="http://schemas.openxmlformats.org/officeDocument/2006/relationships/image" Target="../media/image65.png"/><Relationship Id="rId8" Type="http://schemas.openxmlformats.org/officeDocument/2006/relationships/image" Target="../media/image6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 Id="rId3" Type="http://schemas.openxmlformats.org/officeDocument/2006/relationships/image" Target="../media/image45.png"/><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 Id="rId3" Type="http://schemas.openxmlformats.org/officeDocument/2006/relationships/image" Target="../media/image47.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 Id="rId3" Type="http://schemas.openxmlformats.org/officeDocument/2006/relationships/image" Target="../media/image49.pn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 Id="rId3" Type="http://schemas.openxmlformats.org/officeDocument/2006/relationships/image" Target="../media/image54.png"/><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 Id="rId3" Type="http://schemas.openxmlformats.org/officeDocument/2006/relationships/image" Target="../media/image52.png"/><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 Id="rId3" Type="http://schemas.openxmlformats.org/officeDocument/2006/relationships/image" Target="../media/image53.png"/><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0.xml"/><Relationship Id="rId3" Type="http://schemas.openxmlformats.org/officeDocument/2006/relationships/image" Target="../media/image55.png"/><Relationship Id="rId4" Type="http://schemas.openxmlformats.org/officeDocument/2006/relationships/image" Target="../media/image18.png"/><Relationship Id="rId5" Type="http://schemas.openxmlformats.org/officeDocument/2006/relationships/image" Target="../media/image22.png"/><Relationship Id="rId6" Type="http://schemas.openxmlformats.org/officeDocument/2006/relationships/image" Target="../media/image5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1.xml"/><Relationship Id="rId3" Type="http://schemas.openxmlformats.org/officeDocument/2006/relationships/image" Target="../media/image5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2.xml"/><Relationship Id="rId3" Type="http://schemas.openxmlformats.org/officeDocument/2006/relationships/image" Target="../media/image6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xml"/><Relationship Id="rId3" Type="http://schemas.openxmlformats.org/officeDocument/2006/relationships/hyperlink" Target="https://github.com/CSSEGISandData/COVID-19" TargetMode="External"/><Relationship Id="rId4" Type="http://schemas.openxmlformats.org/officeDocument/2006/relationships/hyperlink" Target="https://ieee-dataport.org/open-access/coronavirus-covid-19-tweets-sentiment-trend-global" TargetMode="External"/><Relationship Id="rId9" Type="http://schemas.openxmlformats.org/officeDocument/2006/relationships/hyperlink" Target="https://finance.yahoo.com/quote/%5EGSPC?p=%5EGSPC" TargetMode="External"/><Relationship Id="rId5" Type="http://schemas.openxmlformats.org/officeDocument/2006/relationships/hyperlink" Target="https://finance.yahoo.com/quote/%5EGSPC?p=%5EGSPC" TargetMode="External"/><Relationship Id="rId6" Type="http://schemas.openxmlformats.org/officeDocument/2006/relationships/hyperlink" Target="https://finance.yahoo.com/quote/DIS" TargetMode="External"/><Relationship Id="rId7" Type="http://schemas.openxmlformats.org/officeDocument/2006/relationships/hyperlink" Target="https://finance.yahoo.com/quote/AMZN" TargetMode="External"/><Relationship Id="rId8" Type="http://schemas.openxmlformats.org/officeDocument/2006/relationships/hyperlink" Target="https://www.google.com/covid19/mobility/" TargetMode="External"/><Relationship Id="rId11" Type="http://schemas.openxmlformats.org/officeDocument/2006/relationships/hyperlink" Target="https://www.google.com/covid19/mobility/" TargetMode="External"/><Relationship Id="rId10" Type="http://schemas.openxmlformats.org/officeDocument/2006/relationships/hyperlink" Target="https://github.com/CSSEGISandData/COVID-19"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7" name="Shape 187"/>
        <p:cNvGrpSpPr/>
        <p:nvPr/>
      </p:nvGrpSpPr>
      <p:grpSpPr>
        <a:xfrm>
          <a:off x="0" y="0"/>
          <a:ext cx="0" cy="0"/>
          <a:chOff x="0" y="0"/>
          <a:chExt cx="0" cy="0"/>
        </a:xfrm>
      </p:grpSpPr>
      <p:sp>
        <p:nvSpPr>
          <p:cNvPr id="188" name="Google Shape;188;p3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COVID-19 </a:t>
            </a:r>
            <a:endParaRPr b="1">
              <a:latin typeface="Lato"/>
              <a:ea typeface="Lato"/>
              <a:cs typeface="Lato"/>
              <a:sym typeface="Lato"/>
            </a:endParaRPr>
          </a:p>
          <a:p>
            <a:pPr indent="0" lvl="0" marL="0" rtl="0" algn="ctr">
              <a:spcBef>
                <a:spcPts val="0"/>
              </a:spcBef>
              <a:spcAft>
                <a:spcPts val="0"/>
              </a:spcAft>
              <a:buNone/>
            </a:pPr>
            <a:r>
              <a:rPr b="1" lang="en">
                <a:latin typeface="Lato"/>
                <a:ea typeface="Lato"/>
                <a:cs typeface="Lato"/>
                <a:sym typeface="Lato"/>
              </a:rPr>
              <a:t>and the </a:t>
            </a:r>
            <a:endParaRPr b="1">
              <a:latin typeface="Lato"/>
              <a:ea typeface="Lato"/>
              <a:cs typeface="Lato"/>
              <a:sym typeface="Lato"/>
            </a:endParaRPr>
          </a:p>
          <a:p>
            <a:pPr indent="0" lvl="0" marL="0" rtl="0" algn="ctr">
              <a:spcBef>
                <a:spcPts val="0"/>
              </a:spcBef>
              <a:spcAft>
                <a:spcPts val="0"/>
              </a:spcAft>
              <a:buNone/>
            </a:pPr>
            <a:r>
              <a:rPr b="1" lang="en">
                <a:latin typeface="Lato"/>
                <a:ea typeface="Lato"/>
                <a:cs typeface="Lato"/>
                <a:sym typeface="Lato"/>
              </a:rPr>
              <a:t>US Economy</a:t>
            </a:r>
            <a:endParaRPr b="1">
              <a:latin typeface="Lato"/>
              <a:ea typeface="Lato"/>
              <a:cs typeface="Lato"/>
              <a:sym typeface="Lato"/>
            </a:endParaRPr>
          </a:p>
        </p:txBody>
      </p:sp>
      <p:sp>
        <p:nvSpPr>
          <p:cNvPr id="189" name="Google Shape;189;p35"/>
          <p:cNvSpPr txBox="1"/>
          <p:nvPr>
            <p:ph idx="1" type="subTitle"/>
          </p:nvPr>
        </p:nvSpPr>
        <p:spPr>
          <a:xfrm>
            <a:off x="311700" y="2834125"/>
            <a:ext cx="8520600" cy="137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Lato Light"/>
                <a:ea typeface="Lato Light"/>
                <a:cs typeface="Lato Light"/>
                <a:sym typeface="Lato Light"/>
              </a:rPr>
              <a:t>CS-559-WS Final Project Presentation</a:t>
            </a:r>
            <a:endParaRPr sz="2000">
              <a:latin typeface="Lato Light"/>
              <a:ea typeface="Lato Light"/>
              <a:cs typeface="Lato Light"/>
              <a:sym typeface="Lato Light"/>
            </a:endParaRPr>
          </a:p>
          <a:p>
            <a:pPr indent="0" lvl="0" marL="0" rtl="0" algn="ctr">
              <a:spcBef>
                <a:spcPts val="0"/>
              </a:spcBef>
              <a:spcAft>
                <a:spcPts val="0"/>
              </a:spcAft>
              <a:buNone/>
            </a:pPr>
            <a:r>
              <a:t/>
            </a:r>
            <a:endParaRPr sz="1800">
              <a:latin typeface="Lato Light"/>
              <a:ea typeface="Lato Light"/>
              <a:cs typeface="Lato Light"/>
              <a:sym typeface="Lato Light"/>
            </a:endParaRPr>
          </a:p>
          <a:p>
            <a:pPr indent="0" lvl="0" marL="0" rtl="0" algn="ctr">
              <a:spcBef>
                <a:spcPts val="0"/>
              </a:spcBef>
              <a:spcAft>
                <a:spcPts val="0"/>
              </a:spcAft>
              <a:buNone/>
            </a:pPr>
            <a:r>
              <a:rPr lang="en" sz="1800">
                <a:latin typeface="Lato Light"/>
                <a:ea typeface="Lato Light"/>
                <a:cs typeface="Lato Light"/>
                <a:sym typeface="Lato Light"/>
              </a:rPr>
              <a:t>Group 3</a:t>
            </a:r>
            <a:endParaRPr sz="1800">
              <a:latin typeface="Lato Light"/>
              <a:ea typeface="Lato Light"/>
              <a:cs typeface="Lato Light"/>
              <a:sym typeface="Lato Light"/>
            </a:endParaRPr>
          </a:p>
          <a:p>
            <a:pPr indent="0" lvl="0" marL="0" rtl="0" algn="ctr">
              <a:spcBef>
                <a:spcPts val="0"/>
              </a:spcBef>
              <a:spcAft>
                <a:spcPts val="0"/>
              </a:spcAft>
              <a:buNone/>
            </a:pPr>
            <a:r>
              <a:rPr lang="en" sz="1800">
                <a:latin typeface="Lato Light"/>
                <a:ea typeface="Lato Light"/>
                <a:cs typeface="Lato Light"/>
                <a:sym typeface="Lato Light"/>
              </a:rPr>
              <a:t>Maria Trifonova, Tianyi Li, David Cortinas, John Dyer, Gil Austria</a:t>
            </a:r>
            <a:endParaRPr sz="1800">
              <a:latin typeface="Lato Light"/>
              <a:ea typeface="Lato Light"/>
              <a:cs typeface="Lato Light"/>
              <a:sym typeface="Lat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4"/>
          <p:cNvSpPr txBox="1"/>
          <p:nvPr>
            <p:ph type="title"/>
          </p:nvPr>
        </p:nvSpPr>
        <p:spPr>
          <a:xfrm>
            <a:off x="673225" y="389150"/>
            <a:ext cx="8520600" cy="92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Sentiment Model 2</a:t>
            </a:r>
            <a:endParaRPr>
              <a:latin typeface="Lato"/>
              <a:ea typeface="Lato"/>
              <a:cs typeface="Lato"/>
              <a:sym typeface="Lato"/>
            </a:endParaRPr>
          </a:p>
          <a:p>
            <a:pPr indent="457200" lvl="0" marL="0" rtl="0" algn="l">
              <a:spcBef>
                <a:spcPts val="0"/>
              </a:spcBef>
              <a:spcAft>
                <a:spcPts val="0"/>
              </a:spcAft>
              <a:buNone/>
            </a:pPr>
            <a:r>
              <a:rPr lang="en">
                <a:solidFill>
                  <a:schemeClr val="dk2"/>
                </a:solidFill>
                <a:latin typeface="Lato"/>
                <a:ea typeface="Lato"/>
                <a:cs typeface="Lato"/>
                <a:sym typeface="Lato"/>
              </a:rPr>
              <a:t>Data</a:t>
            </a:r>
            <a:endParaRPr>
              <a:solidFill>
                <a:schemeClr val="dk2"/>
              </a:solidFill>
              <a:latin typeface="Lato"/>
              <a:ea typeface="Lato"/>
              <a:cs typeface="Lato"/>
              <a:sym typeface="Lato"/>
            </a:endParaRPr>
          </a:p>
        </p:txBody>
      </p:sp>
      <p:pic>
        <p:nvPicPr>
          <p:cNvPr id="270" name="Google Shape;270;p44"/>
          <p:cNvPicPr preferRelativeResize="0"/>
          <p:nvPr/>
        </p:nvPicPr>
        <p:blipFill>
          <a:blip r:embed="rId3">
            <a:alphaModFix/>
          </a:blip>
          <a:stretch>
            <a:fillRect/>
          </a:stretch>
        </p:blipFill>
        <p:spPr>
          <a:xfrm>
            <a:off x="4216950" y="56025"/>
            <a:ext cx="4139551" cy="1863325"/>
          </a:xfrm>
          <a:prstGeom prst="rect">
            <a:avLst/>
          </a:prstGeom>
          <a:noFill/>
          <a:ln>
            <a:noFill/>
          </a:ln>
        </p:spPr>
      </p:pic>
      <p:cxnSp>
        <p:nvCxnSpPr>
          <p:cNvPr id="271" name="Google Shape;271;p44"/>
          <p:cNvCxnSpPr/>
          <p:nvPr/>
        </p:nvCxnSpPr>
        <p:spPr>
          <a:xfrm flipH="1" rot="10800000">
            <a:off x="3569250" y="1010200"/>
            <a:ext cx="647700" cy="595800"/>
          </a:xfrm>
          <a:prstGeom prst="straightConnector1">
            <a:avLst/>
          </a:prstGeom>
          <a:noFill/>
          <a:ln cap="flat" cmpd="sng" w="9525">
            <a:solidFill>
              <a:schemeClr val="dk2"/>
            </a:solidFill>
            <a:prstDash val="solid"/>
            <a:round/>
            <a:headEnd len="med" w="med" type="none"/>
            <a:tailEnd len="med" w="med" type="triangle"/>
          </a:ln>
        </p:spPr>
      </p:cxnSp>
      <p:pic>
        <p:nvPicPr>
          <p:cNvPr id="272" name="Google Shape;272;p44"/>
          <p:cNvPicPr preferRelativeResize="0"/>
          <p:nvPr/>
        </p:nvPicPr>
        <p:blipFill>
          <a:blip r:embed="rId4">
            <a:alphaModFix/>
          </a:blip>
          <a:stretch>
            <a:fillRect/>
          </a:stretch>
        </p:blipFill>
        <p:spPr>
          <a:xfrm>
            <a:off x="419200" y="3942796"/>
            <a:ext cx="1816875" cy="1141850"/>
          </a:xfrm>
          <a:prstGeom prst="rect">
            <a:avLst/>
          </a:prstGeom>
          <a:noFill/>
          <a:ln>
            <a:noFill/>
          </a:ln>
        </p:spPr>
      </p:pic>
      <p:cxnSp>
        <p:nvCxnSpPr>
          <p:cNvPr id="273" name="Google Shape;273;p44"/>
          <p:cNvCxnSpPr/>
          <p:nvPr/>
        </p:nvCxnSpPr>
        <p:spPr>
          <a:xfrm>
            <a:off x="1191325" y="3488900"/>
            <a:ext cx="0" cy="453900"/>
          </a:xfrm>
          <a:prstGeom prst="straightConnector1">
            <a:avLst/>
          </a:prstGeom>
          <a:noFill/>
          <a:ln cap="flat" cmpd="sng" w="9525">
            <a:solidFill>
              <a:schemeClr val="dk2"/>
            </a:solidFill>
            <a:prstDash val="solid"/>
            <a:round/>
            <a:headEnd len="med" w="med" type="none"/>
            <a:tailEnd len="med" w="med" type="triangle"/>
          </a:ln>
        </p:spPr>
      </p:cxnSp>
      <p:pic>
        <p:nvPicPr>
          <p:cNvPr id="274" name="Google Shape;274;p44"/>
          <p:cNvPicPr preferRelativeResize="0"/>
          <p:nvPr/>
        </p:nvPicPr>
        <p:blipFill>
          <a:blip r:embed="rId5">
            <a:alphaModFix/>
          </a:blip>
          <a:stretch>
            <a:fillRect/>
          </a:stretch>
        </p:blipFill>
        <p:spPr>
          <a:xfrm>
            <a:off x="97350" y="1606000"/>
            <a:ext cx="3729125" cy="1882900"/>
          </a:xfrm>
          <a:prstGeom prst="rect">
            <a:avLst/>
          </a:prstGeom>
          <a:noFill/>
          <a:ln>
            <a:noFill/>
          </a:ln>
        </p:spPr>
      </p:pic>
      <p:pic>
        <p:nvPicPr>
          <p:cNvPr id="275" name="Google Shape;275;p44"/>
          <p:cNvPicPr preferRelativeResize="0"/>
          <p:nvPr/>
        </p:nvPicPr>
        <p:blipFill>
          <a:blip r:embed="rId6">
            <a:alphaModFix/>
          </a:blip>
          <a:stretch>
            <a:fillRect/>
          </a:stretch>
        </p:blipFill>
        <p:spPr>
          <a:xfrm>
            <a:off x="4515200" y="2025180"/>
            <a:ext cx="3360600" cy="400695"/>
          </a:xfrm>
          <a:prstGeom prst="rect">
            <a:avLst/>
          </a:prstGeom>
          <a:noFill/>
          <a:ln>
            <a:noFill/>
          </a:ln>
        </p:spPr>
      </p:pic>
      <p:pic>
        <p:nvPicPr>
          <p:cNvPr id="276" name="Google Shape;276;p44"/>
          <p:cNvPicPr preferRelativeResize="0"/>
          <p:nvPr/>
        </p:nvPicPr>
        <p:blipFill>
          <a:blip r:embed="rId7">
            <a:alphaModFix/>
          </a:blip>
          <a:stretch>
            <a:fillRect/>
          </a:stretch>
        </p:blipFill>
        <p:spPr>
          <a:xfrm>
            <a:off x="4515200" y="2425875"/>
            <a:ext cx="3360595" cy="2658776"/>
          </a:xfrm>
          <a:prstGeom prst="rect">
            <a:avLst/>
          </a:prstGeom>
          <a:noFill/>
          <a:ln>
            <a:noFill/>
          </a:ln>
        </p:spPr>
      </p:pic>
      <p:cxnSp>
        <p:nvCxnSpPr>
          <p:cNvPr id="277" name="Google Shape;277;p44"/>
          <p:cNvCxnSpPr/>
          <p:nvPr/>
        </p:nvCxnSpPr>
        <p:spPr>
          <a:xfrm>
            <a:off x="2633200" y="3496750"/>
            <a:ext cx="1881900" cy="446100"/>
          </a:xfrm>
          <a:prstGeom prst="straightConnector1">
            <a:avLst/>
          </a:prstGeom>
          <a:noFill/>
          <a:ln cap="flat" cmpd="sng" w="9525">
            <a:solidFill>
              <a:schemeClr val="dk2"/>
            </a:solidFill>
            <a:prstDash val="solid"/>
            <a:round/>
            <a:headEnd len="med" w="med" type="none"/>
            <a:tailEnd len="med" w="med" type="triangle"/>
          </a:ln>
        </p:spPr>
      </p:cxnSp>
      <p:sp>
        <p:nvSpPr>
          <p:cNvPr id="278" name="Google Shape;278;p44"/>
          <p:cNvSpPr/>
          <p:nvPr/>
        </p:nvSpPr>
        <p:spPr>
          <a:xfrm>
            <a:off x="4515100" y="3594450"/>
            <a:ext cx="1729800" cy="4008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5"/>
          <p:cNvSpPr txBox="1"/>
          <p:nvPr>
            <p:ph type="title"/>
          </p:nvPr>
        </p:nvSpPr>
        <p:spPr>
          <a:xfrm>
            <a:off x="673225" y="389150"/>
            <a:ext cx="8520600" cy="92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Sentiment Model 2</a:t>
            </a:r>
            <a:endParaRPr>
              <a:latin typeface="Lato"/>
              <a:ea typeface="Lato"/>
              <a:cs typeface="Lato"/>
              <a:sym typeface="Lato"/>
            </a:endParaRPr>
          </a:p>
          <a:p>
            <a:pPr indent="457200" lvl="0" marL="0" rtl="0" algn="l">
              <a:spcBef>
                <a:spcPts val="0"/>
              </a:spcBef>
              <a:spcAft>
                <a:spcPts val="0"/>
              </a:spcAft>
              <a:buNone/>
            </a:pPr>
            <a:r>
              <a:rPr lang="en">
                <a:solidFill>
                  <a:schemeClr val="dk2"/>
                </a:solidFill>
                <a:latin typeface="Lato"/>
                <a:ea typeface="Lato"/>
                <a:cs typeface="Lato"/>
                <a:sym typeface="Lato"/>
              </a:rPr>
              <a:t>Results</a:t>
            </a:r>
            <a:endParaRPr>
              <a:solidFill>
                <a:schemeClr val="dk2"/>
              </a:solidFill>
              <a:latin typeface="Lato"/>
              <a:ea typeface="Lato"/>
              <a:cs typeface="Lato"/>
              <a:sym typeface="Lato"/>
            </a:endParaRPr>
          </a:p>
        </p:txBody>
      </p:sp>
      <p:sp>
        <p:nvSpPr>
          <p:cNvPr id="284" name="Google Shape;284;p45"/>
          <p:cNvSpPr txBox="1"/>
          <p:nvPr>
            <p:ph idx="1" type="body"/>
          </p:nvPr>
        </p:nvSpPr>
        <p:spPr>
          <a:xfrm>
            <a:off x="673225" y="1578975"/>
            <a:ext cx="3212700" cy="342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a:p>
            <a:pPr indent="0" lvl="0" marL="0" rtl="0" algn="l">
              <a:spcBef>
                <a:spcPts val="1600"/>
              </a:spcBef>
              <a:spcAft>
                <a:spcPts val="0"/>
              </a:spcAft>
              <a:buNone/>
            </a:pPr>
            <a:r>
              <a:t/>
            </a:r>
            <a:endParaRPr>
              <a:latin typeface="Lato"/>
              <a:ea typeface="Lato"/>
              <a:cs typeface="Lato"/>
              <a:sym typeface="Lato"/>
            </a:endParaRPr>
          </a:p>
          <a:p>
            <a:pPr indent="0" lvl="0" marL="0" rtl="0" algn="l">
              <a:spcBef>
                <a:spcPts val="1600"/>
              </a:spcBef>
              <a:spcAft>
                <a:spcPts val="0"/>
              </a:spcAft>
              <a:buNone/>
            </a:pPr>
            <a:r>
              <a:t/>
            </a:r>
            <a:endParaRPr>
              <a:latin typeface="Lato"/>
              <a:ea typeface="Lato"/>
              <a:cs typeface="Lato"/>
              <a:sym typeface="Lato"/>
            </a:endParaRPr>
          </a:p>
          <a:p>
            <a:pPr indent="0" lvl="0" marL="0" rtl="0" algn="l">
              <a:spcBef>
                <a:spcPts val="1600"/>
              </a:spcBef>
              <a:spcAft>
                <a:spcPts val="1600"/>
              </a:spcAft>
              <a:buNone/>
            </a:pPr>
            <a:r>
              <a:t/>
            </a:r>
            <a:endParaRPr>
              <a:latin typeface="Lato"/>
              <a:ea typeface="Lato"/>
              <a:cs typeface="Lato"/>
              <a:sym typeface="Lato"/>
            </a:endParaRPr>
          </a:p>
        </p:txBody>
      </p:sp>
      <p:sp>
        <p:nvSpPr>
          <p:cNvPr id="285" name="Google Shape;285;p45"/>
          <p:cNvSpPr txBox="1"/>
          <p:nvPr>
            <p:ph idx="1" type="body"/>
          </p:nvPr>
        </p:nvSpPr>
        <p:spPr>
          <a:xfrm>
            <a:off x="5225800" y="1392175"/>
            <a:ext cx="3212700" cy="342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Average Accuracy: 56.16%</a:t>
            </a:r>
            <a:endParaRPr>
              <a:latin typeface="Lato"/>
              <a:ea typeface="Lato"/>
              <a:cs typeface="Lato"/>
              <a:sym typeface="Lato"/>
            </a:endParaRPr>
          </a:p>
          <a:p>
            <a:pPr indent="0" lvl="0" marL="0" rtl="0" algn="l">
              <a:spcBef>
                <a:spcPts val="1600"/>
              </a:spcBef>
              <a:spcAft>
                <a:spcPts val="0"/>
              </a:spcAft>
              <a:buNone/>
            </a:pPr>
            <a:r>
              <a:rPr lang="en">
                <a:latin typeface="Lato"/>
                <a:ea typeface="Lato"/>
                <a:cs typeface="Lato"/>
                <a:sym typeface="Lato"/>
              </a:rPr>
              <a:t>[0.625, </a:t>
            </a:r>
            <a:br>
              <a:rPr lang="en">
                <a:latin typeface="Lato"/>
                <a:ea typeface="Lato"/>
                <a:cs typeface="Lato"/>
                <a:sym typeface="Lato"/>
              </a:rPr>
            </a:br>
            <a:r>
              <a:rPr lang="en">
                <a:latin typeface="Lato"/>
                <a:ea typeface="Lato"/>
                <a:cs typeface="Lato"/>
                <a:sym typeface="Lato"/>
              </a:rPr>
              <a:t>0.5, </a:t>
            </a:r>
            <a:br>
              <a:rPr lang="en">
                <a:latin typeface="Lato"/>
                <a:ea typeface="Lato"/>
                <a:cs typeface="Lato"/>
                <a:sym typeface="Lato"/>
              </a:rPr>
            </a:br>
            <a:r>
              <a:rPr lang="en">
                <a:latin typeface="Lato"/>
                <a:ea typeface="Lato"/>
                <a:cs typeface="Lato"/>
                <a:sym typeface="Lato"/>
              </a:rPr>
              <a:t>0.625, </a:t>
            </a:r>
            <a:br>
              <a:rPr lang="en">
                <a:latin typeface="Lato"/>
                <a:ea typeface="Lato"/>
                <a:cs typeface="Lato"/>
                <a:sym typeface="Lato"/>
              </a:rPr>
            </a:br>
            <a:r>
              <a:rPr lang="en">
                <a:latin typeface="Lato"/>
                <a:ea typeface="Lato"/>
                <a:cs typeface="Lato"/>
                <a:sym typeface="Lato"/>
              </a:rPr>
              <a:t>0.6, </a:t>
            </a:r>
            <a:br>
              <a:rPr lang="en">
                <a:latin typeface="Lato"/>
                <a:ea typeface="Lato"/>
                <a:cs typeface="Lato"/>
                <a:sym typeface="Lato"/>
              </a:rPr>
            </a:br>
            <a:r>
              <a:rPr lang="en">
                <a:latin typeface="Lato"/>
                <a:ea typeface="Lato"/>
                <a:cs typeface="Lato"/>
                <a:sym typeface="Lato"/>
              </a:rPr>
              <a:t>0.6, </a:t>
            </a:r>
            <a:br>
              <a:rPr lang="en">
                <a:latin typeface="Lato"/>
                <a:ea typeface="Lato"/>
                <a:cs typeface="Lato"/>
                <a:sym typeface="Lato"/>
              </a:rPr>
            </a:br>
            <a:r>
              <a:rPr lang="en">
                <a:latin typeface="Lato"/>
                <a:ea typeface="Lato"/>
                <a:cs typeface="Lato"/>
                <a:sym typeface="Lato"/>
              </a:rPr>
              <a:t>0.4, </a:t>
            </a:r>
            <a:br>
              <a:rPr lang="en">
                <a:latin typeface="Lato"/>
                <a:ea typeface="Lato"/>
                <a:cs typeface="Lato"/>
                <a:sym typeface="Lato"/>
              </a:rPr>
            </a:br>
            <a:r>
              <a:rPr lang="en">
                <a:latin typeface="Lato"/>
                <a:ea typeface="Lato"/>
                <a:cs typeface="Lato"/>
                <a:sym typeface="Lato"/>
              </a:rPr>
              <a:t>0.4666666666666667, 0.4666666666666667, </a:t>
            </a:r>
            <a:br>
              <a:rPr lang="en">
                <a:latin typeface="Lato"/>
                <a:ea typeface="Lato"/>
                <a:cs typeface="Lato"/>
                <a:sym typeface="Lato"/>
              </a:rPr>
            </a:br>
            <a:r>
              <a:rPr lang="en">
                <a:latin typeface="Lato"/>
                <a:ea typeface="Lato"/>
                <a:cs typeface="Lato"/>
                <a:sym typeface="Lato"/>
              </a:rPr>
              <a:t>0.8, </a:t>
            </a:r>
            <a:br>
              <a:rPr lang="en">
                <a:latin typeface="Lato"/>
                <a:ea typeface="Lato"/>
                <a:cs typeface="Lato"/>
                <a:sym typeface="Lato"/>
              </a:rPr>
            </a:br>
            <a:r>
              <a:rPr lang="en">
                <a:latin typeface="Lato"/>
                <a:ea typeface="Lato"/>
                <a:cs typeface="Lato"/>
                <a:sym typeface="Lato"/>
              </a:rPr>
              <a:t>0.5333333333333333]</a:t>
            </a:r>
            <a:endParaRPr>
              <a:latin typeface="Lato"/>
              <a:ea typeface="Lato"/>
              <a:cs typeface="Lato"/>
              <a:sym typeface="Lato"/>
            </a:endParaRPr>
          </a:p>
          <a:p>
            <a:pPr indent="0" lvl="0" marL="0" rtl="0" algn="l">
              <a:spcBef>
                <a:spcPts val="1600"/>
              </a:spcBef>
              <a:spcAft>
                <a:spcPts val="0"/>
              </a:spcAft>
              <a:buNone/>
            </a:pPr>
            <a:r>
              <a:t/>
            </a:r>
            <a:endParaRPr>
              <a:latin typeface="Lato"/>
              <a:ea typeface="Lato"/>
              <a:cs typeface="Lato"/>
              <a:sym typeface="Lato"/>
            </a:endParaRPr>
          </a:p>
          <a:p>
            <a:pPr indent="0" lvl="0" marL="0" rtl="0" algn="l">
              <a:spcBef>
                <a:spcPts val="1600"/>
              </a:spcBef>
              <a:spcAft>
                <a:spcPts val="1600"/>
              </a:spcAft>
              <a:buNone/>
            </a:pPr>
            <a:r>
              <a:t/>
            </a:r>
            <a:endParaRPr>
              <a:latin typeface="Lato"/>
              <a:ea typeface="Lato"/>
              <a:cs typeface="Lato"/>
              <a:sym typeface="Lato"/>
            </a:endParaRPr>
          </a:p>
        </p:txBody>
      </p:sp>
      <p:pic>
        <p:nvPicPr>
          <p:cNvPr id="286" name="Google Shape;286;p45"/>
          <p:cNvPicPr preferRelativeResize="0"/>
          <p:nvPr/>
        </p:nvPicPr>
        <p:blipFill>
          <a:blip r:embed="rId3">
            <a:alphaModFix/>
          </a:blip>
          <a:stretch>
            <a:fillRect/>
          </a:stretch>
        </p:blipFill>
        <p:spPr>
          <a:xfrm>
            <a:off x="372797" y="1446600"/>
            <a:ext cx="4199204" cy="34226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6"/>
          <p:cNvSpPr txBox="1"/>
          <p:nvPr>
            <p:ph type="title"/>
          </p:nvPr>
        </p:nvSpPr>
        <p:spPr>
          <a:xfrm>
            <a:off x="673225" y="389150"/>
            <a:ext cx="8520600" cy="92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Sentiment Model 3</a:t>
            </a:r>
            <a:endParaRPr>
              <a:latin typeface="Lato"/>
              <a:ea typeface="Lato"/>
              <a:cs typeface="Lato"/>
              <a:sym typeface="Lato"/>
            </a:endParaRPr>
          </a:p>
          <a:p>
            <a:pPr indent="457200" lvl="0" marL="0" rtl="0" algn="l">
              <a:spcBef>
                <a:spcPts val="0"/>
              </a:spcBef>
              <a:spcAft>
                <a:spcPts val="0"/>
              </a:spcAft>
              <a:buNone/>
            </a:pPr>
            <a:r>
              <a:rPr lang="en">
                <a:solidFill>
                  <a:schemeClr val="dk2"/>
                </a:solidFill>
                <a:latin typeface="Lato"/>
                <a:ea typeface="Lato"/>
                <a:cs typeface="Lato"/>
                <a:sym typeface="Lato"/>
              </a:rPr>
              <a:t>Data</a:t>
            </a:r>
            <a:endParaRPr>
              <a:solidFill>
                <a:schemeClr val="dk2"/>
              </a:solidFill>
              <a:latin typeface="Lato"/>
              <a:ea typeface="Lato"/>
              <a:cs typeface="Lato"/>
              <a:sym typeface="Lato"/>
            </a:endParaRPr>
          </a:p>
        </p:txBody>
      </p:sp>
      <p:pic>
        <p:nvPicPr>
          <p:cNvPr id="292" name="Google Shape;292;p46"/>
          <p:cNvPicPr preferRelativeResize="0"/>
          <p:nvPr/>
        </p:nvPicPr>
        <p:blipFill>
          <a:blip r:embed="rId3">
            <a:alphaModFix/>
          </a:blip>
          <a:stretch>
            <a:fillRect/>
          </a:stretch>
        </p:blipFill>
        <p:spPr>
          <a:xfrm>
            <a:off x="4216950" y="56025"/>
            <a:ext cx="4139551" cy="1863325"/>
          </a:xfrm>
          <a:prstGeom prst="rect">
            <a:avLst/>
          </a:prstGeom>
          <a:noFill/>
          <a:ln>
            <a:noFill/>
          </a:ln>
        </p:spPr>
      </p:pic>
      <p:cxnSp>
        <p:nvCxnSpPr>
          <p:cNvPr id="293" name="Google Shape;293;p46"/>
          <p:cNvCxnSpPr/>
          <p:nvPr/>
        </p:nvCxnSpPr>
        <p:spPr>
          <a:xfrm flipH="1" rot="10800000">
            <a:off x="3569250" y="1010200"/>
            <a:ext cx="647700" cy="595800"/>
          </a:xfrm>
          <a:prstGeom prst="straightConnector1">
            <a:avLst/>
          </a:prstGeom>
          <a:noFill/>
          <a:ln cap="flat" cmpd="sng" w="9525">
            <a:solidFill>
              <a:schemeClr val="dk2"/>
            </a:solidFill>
            <a:prstDash val="solid"/>
            <a:round/>
            <a:headEnd len="med" w="med" type="none"/>
            <a:tailEnd len="med" w="med" type="triangle"/>
          </a:ln>
        </p:spPr>
      </p:cxnSp>
      <p:pic>
        <p:nvPicPr>
          <p:cNvPr id="294" name="Google Shape;294;p46"/>
          <p:cNvPicPr preferRelativeResize="0"/>
          <p:nvPr/>
        </p:nvPicPr>
        <p:blipFill>
          <a:blip r:embed="rId4">
            <a:alphaModFix/>
          </a:blip>
          <a:stretch>
            <a:fillRect/>
          </a:stretch>
        </p:blipFill>
        <p:spPr>
          <a:xfrm>
            <a:off x="419200" y="3942796"/>
            <a:ext cx="1816875" cy="1141850"/>
          </a:xfrm>
          <a:prstGeom prst="rect">
            <a:avLst/>
          </a:prstGeom>
          <a:noFill/>
          <a:ln>
            <a:noFill/>
          </a:ln>
        </p:spPr>
      </p:pic>
      <p:cxnSp>
        <p:nvCxnSpPr>
          <p:cNvPr id="295" name="Google Shape;295;p46"/>
          <p:cNvCxnSpPr/>
          <p:nvPr/>
        </p:nvCxnSpPr>
        <p:spPr>
          <a:xfrm>
            <a:off x="1191325" y="3488900"/>
            <a:ext cx="0" cy="453900"/>
          </a:xfrm>
          <a:prstGeom prst="straightConnector1">
            <a:avLst/>
          </a:prstGeom>
          <a:noFill/>
          <a:ln cap="flat" cmpd="sng" w="9525">
            <a:solidFill>
              <a:schemeClr val="dk2"/>
            </a:solidFill>
            <a:prstDash val="solid"/>
            <a:round/>
            <a:headEnd len="med" w="med" type="none"/>
            <a:tailEnd len="med" w="med" type="triangle"/>
          </a:ln>
        </p:spPr>
      </p:cxnSp>
      <p:pic>
        <p:nvPicPr>
          <p:cNvPr id="296" name="Google Shape;296;p46"/>
          <p:cNvPicPr preferRelativeResize="0"/>
          <p:nvPr/>
        </p:nvPicPr>
        <p:blipFill>
          <a:blip r:embed="rId5">
            <a:alphaModFix/>
          </a:blip>
          <a:stretch>
            <a:fillRect/>
          </a:stretch>
        </p:blipFill>
        <p:spPr>
          <a:xfrm>
            <a:off x="4515200" y="2025180"/>
            <a:ext cx="3360600" cy="400695"/>
          </a:xfrm>
          <a:prstGeom prst="rect">
            <a:avLst/>
          </a:prstGeom>
          <a:noFill/>
          <a:ln>
            <a:noFill/>
          </a:ln>
        </p:spPr>
      </p:pic>
      <p:pic>
        <p:nvPicPr>
          <p:cNvPr id="297" name="Google Shape;297;p46"/>
          <p:cNvPicPr preferRelativeResize="0"/>
          <p:nvPr/>
        </p:nvPicPr>
        <p:blipFill>
          <a:blip r:embed="rId6">
            <a:alphaModFix/>
          </a:blip>
          <a:stretch>
            <a:fillRect/>
          </a:stretch>
        </p:blipFill>
        <p:spPr>
          <a:xfrm>
            <a:off x="4515200" y="2425875"/>
            <a:ext cx="3360595" cy="2658776"/>
          </a:xfrm>
          <a:prstGeom prst="rect">
            <a:avLst/>
          </a:prstGeom>
          <a:noFill/>
          <a:ln>
            <a:noFill/>
          </a:ln>
        </p:spPr>
      </p:pic>
      <p:cxnSp>
        <p:nvCxnSpPr>
          <p:cNvPr id="298" name="Google Shape;298;p46"/>
          <p:cNvCxnSpPr/>
          <p:nvPr/>
        </p:nvCxnSpPr>
        <p:spPr>
          <a:xfrm>
            <a:off x="2633200" y="3496750"/>
            <a:ext cx="1881900" cy="446100"/>
          </a:xfrm>
          <a:prstGeom prst="straightConnector1">
            <a:avLst/>
          </a:prstGeom>
          <a:noFill/>
          <a:ln cap="flat" cmpd="sng" w="9525">
            <a:solidFill>
              <a:schemeClr val="dk2"/>
            </a:solidFill>
            <a:prstDash val="solid"/>
            <a:round/>
            <a:headEnd len="med" w="med" type="none"/>
            <a:tailEnd len="med" w="med" type="triangle"/>
          </a:ln>
        </p:spPr>
      </p:cxnSp>
      <p:sp>
        <p:nvSpPr>
          <p:cNvPr id="299" name="Google Shape;299;p46"/>
          <p:cNvSpPr/>
          <p:nvPr/>
        </p:nvSpPr>
        <p:spPr>
          <a:xfrm>
            <a:off x="4515200" y="3886000"/>
            <a:ext cx="3086700" cy="203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0" name="Google Shape;300;p46"/>
          <p:cNvPicPr preferRelativeResize="0"/>
          <p:nvPr/>
        </p:nvPicPr>
        <p:blipFill rotWithShape="1">
          <a:blip r:embed="rId7">
            <a:alphaModFix/>
          </a:blip>
          <a:srcRect b="0" l="0" r="0" t="1458"/>
          <a:stretch/>
        </p:blipFill>
        <p:spPr>
          <a:xfrm>
            <a:off x="408225" y="1541150"/>
            <a:ext cx="3161025" cy="1947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7"/>
          <p:cNvSpPr txBox="1"/>
          <p:nvPr>
            <p:ph type="title"/>
          </p:nvPr>
        </p:nvSpPr>
        <p:spPr>
          <a:xfrm>
            <a:off x="673225" y="389150"/>
            <a:ext cx="8520600" cy="92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Sentiment Model 3</a:t>
            </a:r>
            <a:endParaRPr>
              <a:latin typeface="Lato"/>
              <a:ea typeface="Lato"/>
              <a:cs typeface="Lato"/>
              <a:sym typeface="Lato"/>
            </a:endParaRPr>
          </a:p>
          <a:p>
            <a:pPr indent="457200" lvl="0" marL="0" rtl="0" algn="l">
              <a:spcBef>
                <a:spcPts val="0"/>
              </a:spcBef>
              <a:spcAft>
                <a:spcPts val="0"/>
              </a:spcAft>
              <a:buNone/>
            </a:pPr>
            <a:r>
              <a:rPr lang="en">
                <a:solidFill>
                  <a:schemeClr val="dk2"/>
                </a:solidFill>
                <a:latin typeface="Lato"/>
                <a:ea typeface="Lato"/>
                <a:cs typeface="Lato"/>
                <a:sym typeface="Lato"/>
              </a:rPr>
              <a:t>Results</a:t>
            </a:r>
            <a:endParaRPr>
              <a:solidFill>
                <a:schemeClr val="dk2"/>
              </a:solidFill>
              <a:latin typeface="Lato"/>
              <a:ea typeface="Lato"/>
              <a:cs typeface="Lato"/>
              <a:sym typeface="Lato"/>
            </a:endParaRPr>
          </a:p>
        </p:txBody>
      </p:sp>
      <p:sp>
        <p:nvSpPr>
          <p:cNvPr id="306" name="Google Shape;306;p47"/>
          <p:cNvSpPr txBox="1"/>
          <p:nvPr>
            <p:ph idx="1" type="body"/>
          </p:nvPr>
        </p:nvSpPr>
        <p:spPr>
          <a:xfrm>
            <a:off x="673225" y="1578975"/>
            <a:ext cx="3212700" cy="342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a:p>
            <a:pPr indent="0" lvl="0" marL="0" rtl="0" algn="l">
              <a:spcBef>
                <a:spcPts val="1600"/>
              </a:spcBef>
              <a:spcAft>
                <a:spcPts val="0"/>
              </a:spcAft>
              <a:buNone/>
            </a:pPr>
            <a:r>
              <a:t/>
            </a:r>
            <a:endParaRPr>
              <a:latin typeface="Lato"/>
              <a:ea typeface="Lato"/>
              <a:cs typeface="Lato"/>
              <a:sym typeface="Lato"/>
            </a:endParaRPr>
          </a:p>
          <a:p>
            <a:pPr indent="0" lvl="0" marL="0" rtl="0" algn="l">
              <a:spcBef>
                <a:spcPts val="1600"/>
              </a:spcBef>
              <a:spcAft>
                <a:spcPts val="0"/>
              </a:spcAft>
              <a:buNone/>
            </a:pPr>
            <a:r>
              <a:t/>
            </a:r>
            <a:endParaRPr>
              <a:latin typeface="Lato"/>
              <a:ea typeface="Lato"/>
              <a:cs typeface="Lato"/>
              <a:sym typeface="Lato"/>
            </a:endParaRPr>
          </a:p>
          <a:p>
            <a:pPr indent="0" lvl="0" marL="0" rtl="0" algn="l">
              <a:spcBef>
                <a:spcPts val="1600"/>
              </a:spcBef>
              <a:spcAft>
                <a:spcPts val="1600"/>
              </a:spcAft>
              <a:buNone/>
            </a:pPr>
            <a:r>
              <a:t/>
            </a:r>
            <a:endParaRPr>
              <a:latin typeface="Lato"/>
              <a:ea typeface="Lato"/>
              <a:cs typeface="Lato"/>
              <a:sym typeface="Lato"/>
            </a:endParaRPr>
          </a:p>
        </p:txBody>
      </p:sp>
      <p:sp>
        <p:nvSpPr>
          <p:cNvPr id="307" name="Google Shape;307;p47"/>
          <p:cNvSpPr txBox="1"/>
          <p:nvPr>
            <p:ph idx="1" type="body"/>
          </p:nvPr>
        </p:nvSpPr>
        <p:spPr>
          <a:xfrm>
            <a:off x="5225800" y="1392175"/>
            <a:ext cx="3212700" cy="342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Average Accuracy: 57.71%</a:t>
            </a:r>
            <a:endParaRPr>
              <a:latin typeface="Lato"/>
              <a:ea typeface="Lato"/>
              <a:cs typeface="Lato"/>
              <a:sym typeface="Lato"/>
            </a:endParaRPr>
          </a:p>
          <a:p>
            <a:pPr indent="0" lvl="0" marL="0" rtl="0" algn="l">
              <a:spcBef>
                <a:spcPts val="1600"/>
              </a:spcBef>
              <a:spcAft>
                <a:spcPts val="0"/>
              </a:spcAft>
              <a:buNone/>
            </a:pPr>
            <a:r>
              <a:rPr lang="en">
                <a:latin typeface="Lato"/>
                <a:ea typeface="Lato"/>
                <a:cs typeface="Lato"/>
                <a:sym typeface="Lato"/>
              </a:rPr>
              <a:t>[0.625, </a:t>
            </a:r>
            <a:br>
              <a:rPr lang="en">
                <a:latin typeface="Lato"/>
                <a:ea typeface="Lato"/>
                <a:cs typeface="Lato"/>
                <a:sym typeface="Lato"/>
              </a:rPr>
            </a:br>
            <a:r>
              <a:rPr lang="en">
                <a:latin typeface="Lato"/>
                <a:ea typeface="Lato"/>
                <a:cs typeface="Lato"/>
                <a:sym typeface="Lato"/>
              </a:rPr>
              <a:t>0.375, </a:t>
            </a:r>
            <a:br>
              <a:rPr lang="en">
                <a:latin typeface="Lato"/>
                <a:ea typeface="Lato"/>
                <a:cs typeface="Lato"/>
                <a:sym typeface="Lato"/>
              </a:rPr>
            </a:br>
            <a:r>
              <a:rPr lang="en">
                <a:latin typeface="Lato"/>
                <a:ea typeface="Lato"/>
                <a:cs typeface="Lato"/>
                <a:sym typeface="Lato"/>
              </a:rPr>
              <a:t>0.4375, </a:t>
            </a:r>
            <a:br>
              <a:rPr lang="en">
                <a:latin typeface="Lato"/>
                <a:ea typeface="Lato"/>
                <a:cs typeface="Lato"/>
                <a:sym typeface="Lato"/>
              </a:rPr>
            </a:br>
            <a:r>
              <a:rPr lang="en">
                <a:latin typeface="Lato"/>
                <a:ea typeface="Lato"/>
                <a:cs typeface="Lato"/>
                <a:sym typeface="Lato"/>
              </a:rPr>
              <a:t>0.8666666666666667, 0.4666666666666667, 0.5333333333333333, </a:t>
            </a:r>
            <a:br>
              <a:rPr lang="en">
                <a:latin typeface="Lato"/>
                <a:ea typeface="Lato"/>
                <a:cs typeface="Lato"/>
                <a:sym typeface="Lato"/>
              </a:rPr>
            </a:br>
            <a:r>
              <a:rPr lang="en">
                <a:latin typeface="Lato"/>
                <a:ea typeface="Lato"/>
                <a:cs typeface="Lato"/>
                <a:sym typeface="Lato"/>
              </a:rPr>
              <a:t>0.6, </a:t>
            </a:r>
            <a:br>
              <a:rPr lang="en">
                <a:latin typeface="Lato"/>
                <a:ea typeface="Lato"/>
                <a:cs typeface="Lato"/>
                <a:sym typeface="Lato"/>
              </a:rPr>
            </a:br>
            <a:r>
              <a:rPr lang="en">
                <a:latin typeface="Lato"/>
                <a:ea typeface="Lato"/>
                <a:cs typeface="Lato"/>
                <a:sym typeface="Lato"/>
              </a:rPr>
              <a:t>0.6666666666666666, </a:t>
            </a:r>
            <a:br>
              <a:rPr lang="en">
                <a:latin typeface="Lato"/>
                <a:ea typeface="Lato"/>
                <a:cs typeface="Lato"/>
                <a:sym typeface="Lato"/>
              </a:rPr>
            </a:br>
            <a:r>
              <a:rPr lang="en">
                <a:latin typeface="Lato"/>
                <a:ea typeface="Lato"/>
                <a:cs typeface="Lato"/>
                <a:sym typeface="Lato"/>
              </a:rPr>
              <a:t>0.8, </a:t>
            </a:r>
            <a:br>
              <a:rPr lang="en">
                <a:latin typeface="Lato"/>
                <a:ea typeface="Lato"/>
                <a:cs typeface="Lato"/>
                <a:sym typeface="Lato"/>
              </a:rPr>
            </a:br>
            <a:r>
              <a:rPr lang="en">
                <a:latin typeface="Lato"/>
                <a:ea typeface="Lato"/>
                <a:cs typeface="Lato"/>
                <a:sym typeface="Lato"/>
              </a:rPr>
              <a:t>0.4]</a:t>
            </a:r>
            <a:endParaRPr>
              <a:latin typeface="Lato"/>
              <a:ea typeface="Lato"/>
              <a:cs typeface="Lato"/>
              <a:sym typeface="Lato"/>
            </a:endParaRPr>
          </a:p>
          <a:p>
            <a:pPr indent="0" lvl="0" marL="0" rtl="0" algn="l">
              <a:spcBef>
                <a:spcPts val="1600"/>
              </a:spcBef>
              <a:spcAft>
                <a:spcPts val="0"/>
              </a:spcAft>
              <a:buNone/>
            </a:pPr>
            <a:r>
              <a:t/>
            </a:r>
            <a:endParaRPr>
              <a:latin typeface="Lato"/>
              <a:ea typeface="Lato"/>
              <a:cs typeface="Lato"/>
              <a:sym typeface="Lato"/>
            </a:endParaRPr>
          </a:p>
          <a:p>
            <a:pPr indent="0" lvl="0" marL="0" rtl="0" algn="l">
              <a:spcBef>
                <a:spcPts val="1600"/>
              </a:spcBef>
              <a:spcAft>
                <a:spcPts val="1600"/>
              </a:spcAft>
              <a:buNone/>
            </a:pPr>
            <a:r>
              <a:t/>
            </a:r>
            <a:endParaRPr>
              <a:latin typeface="Lato"/>
              <a:ea typeface="Lato"/>
              <a:cs typeface="Lato"/>
              <a:sym typeface="Lato"/>
            </a:endParaRPr>
          </a:p>
        </p:txBody>
      </p:sp>
      <p:pic>
        <p:nvPicPr>
          <p:cNvPr id="308" name="Google Shape;308;p47"/>
          <p:cNvPicPr preferRelativeResize="0"/>
          <p:nvPr/>
        </p:nvPicPr>
        <p:blipFill>
          <a:blip r:embed="rId3">
            <a:alphaModFix/>
          </a:blip>
          <a:stretch>
            <a:fillRect/>
          </a:stretch>
        </p:blipFill>
        <p:spPr>
          <a:xfrm>
            <a:off x="639199" y="1392175"/>
            <a:ext cx="4057571" cy="3422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8"/>
          <p:cNvSpPr txBox="1"/>
          <p:nvPr>
            <p:ph type="title"/>
          </p:nvPr>
        </p:nvSpPr>
        <p:spPr>
          <a:xfrm>
            <a:off x="673225" y="389150"/>
            <a:ext cx="8520600" cy="92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Summary</a:t>
            </a:r>
            <a:endParaRPr>
              <a:solidFill>
                <a:schemeClr val="dk2"/>
              </a:solidFill>
              <a:latin typeface="Lato"/>
              <a:ea typeface="Lato"/>
              <a:cs typeface="Lato"/>
              <a:sym typeface="Lato"/>
            </a:endParaRPr>
          </a:p>
        </p:txBody>
      </p:sp>
      <p:sp>
        <p:nvSpPr>
          <p:cNvPr id="314" name="Google Shape;314;p48"/>
          <p:cNvSpPr txBox="1"/>
          <p:nvPr>
            <p:ph idx="1" type="body"/>
          </p:nvPr>
        </p:nvSpPr>
        <p:spPr>
          <a:xfrm>
            <a:off x="673225" y="1578975"/>
            <a:ext cx="3212700" cy="342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a:p>
            <a:pPr indent="0" lvl="0" marL="0" rtl="0" algn="l">
              <a:spcBef>
                <a:spcPts val="1600"/>
              </a:spcBef>
              <a:spcAft>
                <a:spcPts val="0"/>
              </a:spcAft>
              <a:buNone/>
            </a:pPr>
            <a:r>
              <a:t/>
            </a:r>
            <a:endParaRPr>
              <a:latin typeface="Lato"/>
              <a:ea typeface="Lato"/>
              <a:cs typeface="Lato"/>
              <a:sym typeface="Lato"/>
            </a:endParaRPr>
          </a:p>
          <a:p>
            <a:pPr indent="0" lvl="0" marL="0" rtl="0" algn="l">
              <a:spcBef>
                <a:spcPts val="1600"/>
              </a:spcBef>
              <a:spcAft>
                <a:spcPts val="0"/>
              </a:spcAft>
              <a:buNone/>
            </a:pPr>
            <a:r>
              <a:t/>
            </a:r>
            <a:endParaRPr>
              <a:latin typeface="Lato"/>
              <a:ea typeface="Lato"/>
              <a:cs typeface="Lato"/>
              <a:sym typeface="Lato"/>
            </a:endParaRPr>
          </a:p>
          <a:p>
            <a:pPr indent="0" lvl="0" marL="0" rtl="0" algn="l">
              <a:spcBef>
                <a:spcPts val="1600"/>
              </a:spcBef>
              <a:spcAft>
                <a:spcPts val="1600"/>
              </a:spcAft>
              <a:buNone/>
            </a:pPr>
            <a:r>
              <a:t/>
            </a:r>
            <a:endParaRPr>
              <a:latin typeface="Lato"/>
              <a:ea typeface="Lato"/>
              <a:cs typeface="Lato"/>
              <a:sym typeface="Lato"/>
            </a:endParaRPr>
          </a:p>
        </p:txBody>
      </p:sp>
      <p:sp>
        <p:nvSpPr>
          <p:cNvPr id="315" name="Google Shape;315;p48"/>
          <p:cNvSpPr txBox="1"/>
          <p:nvPr>
            <p:ph idx="1" type="body"/>
          </p:nvPr>
        </p:nvSpPr>
        <p:spPr>
          <a:xfrm>
            <a:off x="673225" y="1392175"/>
            <a:ext cx="7765200" cy="342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Sentiment Model performed best overall</a:t>
            </a:r>
            <a:endParaRPr>
              <a:latin typeface="Lato"/>
              <a:ea typeface="Lato"/>
              <a:cs typeface="Lato"/>
              <a:sym typeface="Lato"/>
            </a:endParaRPr>
          </a:p>
          <a:p>
            <a:pPr indent="0" lvl="0" marL="0" rtl="0" algn="l">
              <a:spcBef>
                <a:spcPts val="1600"/>
              </a:spcBef>
              <a:spcAft>
                <a:spcPts val="0"/>
              </a:spcAft>
              <a:buNone/>
            </a:pPr>
            <a:r>
              <a:t/>
            </a:r>
            <a:endParaRPr>
              <a:latin typeface="Lato"/>
              <a:ea typeface="Lato"/>
              <a:cs typeface="Lato"/>
              <a:sym typeface="Lato"/>
            </a:endParaRPr>
          </a:p>
          <a:p>
            <a:pPr indent="0" lvl="0" marL="0" rtl="0" algn="l">
              <a:spcBef>
                <a:spcPts val="1600"/>
              </a:spcBef>
              <a:spcAft>
                <a:spcPts val="0"/>
              </a:spcAft>
              <a:buNone/>
            </a:pPr>
            <a:r>
              <a:rPr lang="en">
                <a:latin typeface="Lato"/>
                <a:ea typeface="Lato"/>
                <a:cs typeface="Lato"/>
                <a:sym typeface="Lato"/>
              </a:rPr>
              <a:t>COVID-19 Factual Model and Combined Sentiment and Factual Model performed about the same</a:t>
            </a:r>
            <a:endParaRPr>
              <a:latin typeface="Lato"/>
              <a:ea typeface="Lato"/>
              <a:cs typeface="Lato"/>
              <a:sym typeface="Lato"/>
            </a:endParaRPr>
          </a:p>
          <a:p>
            <a:pPr indent="0" lvl="0" marL="0" rtl="0" algn="l">
              <a:spcBef>
                <a:spcPts val="1600"/>
              </a:spcBef>
              <a:spcAft>
                <a:spcPts val="0"/>
              </a:spcAft>
              <a:buNone/>
            </a:pPr>
            <a:r>
              <a:t/>
            </a:r>
            <a:endParaRPr>
              <a:latin typeface="Lato"/>
              <a:ea typeface="Lato"/>
              <a:cs typeface="Lato"/>
              <a:sym typeface="Lato"/>
            </a:endParaRPr>
          </a:p>
          <a:p>
            <a:pPr indent="0" lvl="0" marL="0" rtl="0" algn="l">
              <a:spcBef>
                <a:spcPts val="1600"/>
              </a:spcBef>
              <a:spcAft>
                <a:spcPts val="0"/>
              </a:spcAft>
              <a:buNone/>
            </a:pPr>
            <a:r>
              <a:rPr lang="en">
                <a:latin typeface="Lato"/>
                <a:ea typeface="Lato"/>
                <a:cs typeface="Lato"/>
                <a:sym typeface="Lato"/>
              </a:rPr>
              <a:t>Accuracy was relatively low and fluctuated greatly in both cases</a:t>
            </a:r>
            <a:endParaRPr>
              <a:latin typeface="Lato"/>
              <a:ea typeface="Lato"/>
              <a:cs typeface="Lato"/>
              <a:sym typeface="Lato"/>
            </a:endParaRPr>
          </a:p>
          <a:p>
            <a:pPr indent="0" lvl="0" marL="0" rtl="0" algn="l">
              <a:spcBef>
                <a:spcPts val="1600"/>
              </a:spcBef>
              <a:spcAft>
                <a:spcPts val="0"/>
              </a:spcAft>
              <a:buNone/>
            </a:pPr>
            <a:r>
              <a:t/>
            </a:r>
            <a:endParaRPr>
              <a:latin typeface="Lato"/>
              <a:ea typeface="Lato"/>
              <a:cs typeface="Lato"/>
              <a:sym typeface="Lato"/>
            </a:endParaRPr>
          </a:p>
          <a:p>
            <a:pPr indent="0" lvl="0" marL="0" rtl="0" algn="l">
              <a:spcBef>
                <a:spcPts val="1600"/>
              </a:spcBef>
              <a:spcAft>
                <a:spcPts val="1600"/>
              </a:spcAft>
              <a:buNone/>
            </a:pPr>
            <a:r>
              <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9"/>
          <p:cNvSpPr txBox="1"/>
          <p:nvPr>
            <p:ph type="title"/>
          </p:nvPr>
        </p:nvSpPr>
        <p:spPr>
          <a:xfrm>
            <a:off x="952300" y="2191925"/>
            <a:ext cx="81918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Research Question 2</a:t>
            </a:r>
            <a:endParaRPr/>
          </a:p>
        </p:txBody>
      </p:sp>
      <p:sp>
        <p:nvSpPr>
          <p:cNvPr id="321" name="Google Shape;321;p49"/>
          <p:cNvSpPr txBox="1"/>
          <p:nvPr>
            <p:ph idx="2" type="title"/>
          </p:nvPr>
        </p:nvSpPr>
        <p:spPr>
          <a:xfrm>
            <a:off x="952300" y="1400175"/>
            <a:ext cx="3645000" cy="75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322" name="Google Shape;322;p49"/>
          <p:cNvSpPr txBox="1"/>
          <p:nvPr>
            <p:ph idx="1" type="subTitle"/>
          </p:nvPr>
        </p:nvSpPr>
        <p:spPr>
          <a:xfrm>
            <a:off x="952300" y="2992975"/>
            <a:ext cx="81918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less consumer movement/outdoor activity negatively affect the economy and the online shopping?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0"/>
          <p:cNvSpPr txBox="1"/>
          <p:nvPr>
            <p:ph idx="2" type="title"/>
          </p:nvPr>
        </p:nvSpPr>
        <p:spPr>
          <a:xfrm>
            <a:off x="367125" y="403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t>
            </a:r>
            <a:r>
              <a:rPr lang="en" sz="1700"/>
              <a:t>From 2/18/2020 to 12</a:t>
            </a:r>
            <a:r>
              <a:rPr lang="en" sz="1700"/>
              <a:t>/02/2020</a:t>
            </a:r>
            <a:endParaRPr sz="1700"/>
          </a:p>
        </p:txBody>
      </p:sp>
      <p:sp>
        <p:nvSpPr>
          <p:cNvPr id="328" name="Google Shape;328;p50"/>
          <p:cNvSpPr txBox="1"/>
          <p:nvPr>
            <p:ph idx="1" type="body"/>
          </p:nvPr>
        </p:nvSpPr>
        <p:spPr>
          <a:xfrm>
            <a:off x="232200" y="909800"/>
            <a:ext cx="8679600" cy="3803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Used google Consumer Mobility data including:</a:t>
            </a:r>
            <a:endParaRPr sz="1600"/>
          </a:p>
          <a:p>
            <a:pPr indent="-304800" lvl="1" marL="914400" rtl="0" algn="l">
              <a:spcBef>
                <a:spcPts val="0"/>
              </a:spcBef>
              <a:spcAft>
                <a:spcPts val="0"/>
              </a:spcAft>
              <a:buSzPts val="1200"/>
              <a:buChar char="○"/>
            </a:pPr>
            <a:r>
              <a:rPr lang="en" sz="1200"/>
              <a:t>Retail &amp; Recreation</a:t>
            </a:r>
            <a:endParaRPr sz="1200"/>
          </a:p>
          <a:p>
            <a:pPr indent="-304800" lvl="1" marL="914400" rtl="0" algn="l">
              <a:spcBef>
                <a:spcPts val="0"/>
              </a:spcBef>
              <a:spcAft>
                <a:spcPts val="0"/>
              </a:spcAft>
              <a:buSzPts val="1200"/>
              <a:buChar char="○"/>
            </a:pPr>
            <a:r>
              <a:rPr lang="en" sz="1200"/>
              <a:t>Grocery &amp; Pharmacy</a:t>
            </a:r>
            <a:endParaRPr sz="1200"/>
          </a:p>
          <a:p>
            <a:pPr indent="-304800" lvl="1" marL="914400" rtl="0" algn="l">
              <a:spcBef>
                <a:spcPts val="0"/>
              </a:spcBef>
              <a:spcAft>
                <a:spcPts val="0"/>
              </a:spcAft>
              <a:buSzPts val="1200"/>
              <a:buChar char="○"/>
            </a:pPr>
            <a:r>
              <a:rPr lang="en" sz="1200"/>
              <a:t>Parks</a:t>
            </a:r>
            <a:endParaRPr sz="1200"/>
          </a:p>
          <a:p>
            <a:pPr indent="-304800" lvl="1" marL="914400" rtl="0" algn="l">
              <a:spcBef>
                <a:spcPts val="0"/>
              </a:spcBef>
              <a:spcAft>
                <a:spcPts val="0"/>
              </a:spcAft>
              <a:buSzPts val="1200"/>
              <a:buChar char="○"/>
            </a:pPr>
            <a:r>
              <a:rPr lang="en" sz="1200"/>
              <a:t>Transit Stations</a:t>
            </a:r>
            <a:endParaRPr sz="1200"/>
          </a:p>
          <a:p>
            <a:pPr indent="-304800" lvl="1" marL="914400" rtl="0" algn="l">
              <a:spcBef>
                <a:spcPts val="0"/>
              </a:spcBef>
              <a:spcAft>
                <a:spcPts val="0"/>
              </a:spcAft>
              <a:buSzPts val="1200"/>
              <a:buChar char="○"/>
            </a:pPr>
            <a:r>
              <a:rPr lang="en" sz="1200"/>
              <a:t>Workplaces</a:t>
            </a:r>
            <a:endParaRPr sz="1200"/>
          </a:p>
          <a:p>
            <a:pPr indent="-304800" lvl="1" marL="914400" rtl="0" algn="l">
              <a:lnSpc>
                <a:spcPct val="100000"/>
              </a:lnSpc>
              <a:spcBef>
                <a:spcPts val="0"/>
              </a:spcBef>
              <a:spcAft>
                <a:spcPts val="0"/>
              </a:spcAft>
              <a:buSzPts val="1200"/>
              <a:buChar char="○"/>
            </a:pPr>
            <a:r>
              <a:rPr lang="en" sz="1200"/>
              <a:t>Residential</a:t>
            </a:r>
            <a:endParaRPr sz="1200"/>
          </a:p>
          <a:p>
            <a:pPr indent="0" lvl="0" marL="914400" rtl="0" algn="l">
              <a:lnSpc>
                <a:spcPct val="100000"/>
              </a:lnSpc>
              <a:spcBef>
                <a:spcPts val="0"/>
              </a:spcBef>
              <a:spcAft>
                <a:spcPts val="0"/>
              </a:spcAft>
              <a:buNone/>
            </a:pPr>
            <a:r>
              <a:t/>
            </a:r>
            <a:endParaRPr sz="1200"/>
          </a:p>
          <a:p>
            <a:pPr indent="0" lvl="0" marL="914400" rtl="0" algn="l">
              <a:lnSpc>
                <a:spcPct val="200000"/>
              </a:lnSpc>
              <a:spcBef>
                <a:spcPts val="0"/>
              </a:spcBef>
              <a:spcAft>
                <a:spcPts val="0"/>
              </a:spcAft>
              <a:buNone/>
            </a:pPr>
            <a:r>
              <a:rPr lang="en" sz="1200">
                <a:solidFill>
                  <a:schemeClr val="dk1"/>
                </a:solidFill>
                <a:latin typeface="Times New Roman"/>
                <a:ea typeface="Times New Roman"/>
                <a:cs typeface="Times New Roman"/>
                <a:sym typeface="Times New Roman"/>
              </a:rPr>
              <a:t>Source: https://www.google.com/covid19/mobility/</a:t>
            </a:r>
            <a:endParaRPr sz="1600"/>
          </a:p>
          <a:p>
            <a:pPr indent="-330200" lvl="0" marL="457200" rtl="0" algn="l">
              <a:lnSpc>
                <a:spcPct val="200000"/>
              </a:lnSpc>
              <a:spcBef>
                <a:spcPts val="0"/>
              </a:spcBef>
              <a:spcAft>
                <a:spcPts val="0"/>
              </a:spcAft>
              <a:buSzPts val="1600"/>
              <a:buChar char="●"/>
            </a:pPr>
            <a:r>
              <a:rPr lang="en" sz="1600"/>
              <a:t>Use S&amp;P 500 Index as a proxy for the general US economy</a:t>
            </a:r>
            <a:endParaRPr sz="1600"/>
          </a:p>
          <a:p>
            <a:pPr indent="457200" lvl="0" marL="457200" rtl="0" algn="l">
              <a:lnSpc>
                <a:spcPct val="200000"/>
              </a:lnSpc>
              <a:spcBef>
                <a:spcPts val="0"/>
              </a:spcBef>
              <a:spcAft>
                <a:spcPts val="0"/>
              </a:spcAft>
              <a:buNone/>
            </a:pPr>
            <a:r>
              <a:rPr lang="en" sz="1200">
                <a:solidFill>
                  <a:schemeClr val="dk1"/>
                </a:solidFill>
                <a:latin typeface="Times New Roman"/>
                <a:ea typeface="Times New Roman"/>
                <a:cs typeface="Times New Roman"/>
                <a:sym typeface="Times New Roman"/>
              </a:rPr>
              <a:t>Source: https://finance.yahoo.com/quote/%5EGSPC/history?p=%5EGSPC</a:t>
            </a:r>
            <a:endParaRPr sz="1600"/>
          </a:p>
          <a:p>
            <a:pPr indent="-330200" lvl="0" marL="457200" marR="0" rtl="0" algn="l">
              <a:lnSpc>
                <a:spcPct val="200000"/>
              </a:lnSpc>
              <a:spcBef>
                <a:spcPts val="0"/>
              </a:spcBef>
              <a:spcAft>
                <a:spcPts val="0"/>
              </a:spcAft>
              <a:buSzPts val="1600"/>
              <a:buChar char="●"/>
            </a:pPr>
            <a:r>
              <a:rPr lang="en" sz="1600"/>
              <a:t>Use Amazon stock as a proxy for the online shopping sales</a:t>
            </a:r>
            <a:endParaRPr sz="1600"/>
          </a:p>
          <a:p>
            <a:pPr indent="0" lvl="0" marL="914400" rtl="0" algn="l">
              <a:lnSpc>
                <a:spcPct val="200000"/>
              </a:lnSpc>
              <a:spcBef>
                <a:spcPts val="0"/>
              </a:spcBef>
              <a:spcAft>
                <a:spcPts val="0"/>
              </a:spcAft>
              <a:buNone/>
            </a:pPr>
            <a:r>
              <a:rPr lang="en" sz="1200">
                <a:solidFill>
                  <a:schemeClr val="dk1"/>
                </a:solidFill>
                <a:latin typeface="Times New Roman"/>
                <a:ea typeface="Times New Roman"/>
                <a:cs typeface="Times New Roman"/>
                <a:sym typeface="Times New Roman"/>
              </a:rPr>
              <a:t>Source: https://finance.yahoo.com/quote/AMZN/history?p=AMZN</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1"/>
          <p:cNvSpPr txBox="1"/>
          <p:nvPr>
            <p:ph idx="2" type="title"/>
          </p:nvPr>
        </p:nvSpPr>
        <p:spPr>
          <a:xfrm>
            <a:off x="62550" y="43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EDA	</a:t>
            </a:r>
            <a:r>
              <a:rPr lang="en" sz="1600">
                <a:solidFill>
                  <a:schemeClr val="dk2"/>
                </a:solidFill>
              </a:rPr>
              <a:t>Time Series Plot</a:t>
            </a:r>
            <a:endParaRPr sz="1700"/>
          </a:p>
        </p:txBody>
      </p:sp>
      <p:sp>
        <p:nvSpPr>
          <p:cNvPr id="334" name="Google Shape;334;p51"/>
          <p:cNvSpPr txBox="1"/>
          <p:nvPr>
            <p:ph idx="1" type="body"/>
          </p:nvPr>
        </p:nvSpPr>
        <p:spPr>
          <a:xfrm>
            <a:off x="152700" y="616325"/>
            <a:ext cx="8872200" cy="44253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t/>
            </a:r>
            <a:endParaRPr sz="1600"/>
          </a:p>
        </p:txBody>
      </p:sp>
      <p:pic>
        <p:nvPicPr>
          <p:cNvPr id="335" name="Google Shape;335;p51"/>
          <p:cNvPicPr preferRelativeResize="0"/>
          <p:nvPr/>
        </p:nvPicPr>
        <p:blipFill>
          <a:blip r:embed="rId3">
            <a:alphaModFix/>
          </a:blip>
          <a:stretch>
            <a:fillRect/>
          </a:stretch>
        </p:blipFill>
        <p:spPr>
          <a:xfrm>
            <a:off x="152700" y="613626"/>
            <a:ext cx="3653324" cy="1994449"/>
          </a:xfrm>
          <a:prstGeom prst="rect">
            <a:avLst/>
          </a:prstGeom>
          <a:noFill/>
          <a:ln>
            <a:noFill/>
          </a:ln>
        </p:spPr>
      </p:pic>
      <p:pic>
        <p:nvPicPr>
          <p:cNvPr id="336" name="Google Shape;336;p51"/>
          <p:cNvPicPr preferRelativeResize="0"/>
          <p:nvPr/>
        </p:nvPicPr>
        <p:blipFill rotWithShape="1">
          <a:blip r:embed="rId4">
            <a:alphaModFix/>
          </a:blip>
          <a:srcRect b="-193" l="2690" r="-4585" t="-1701"/>
          <a:stretch/>
        </p:blipFill>
        <p:spPr>
          <a:xfrm>
            <a:off x="4736350" y="594762"/>
            <a:ext cx="3653326" cy="2032174"/>
          </a:xfrm>
          <a:prstGeom prst="rect">
            <a:avLst/>
          </a:prstGeom>
          <a:noFill/>
          <a:ln>
            <a:noFill/>
          </a:ln>
        </p:spPr>
      </p:pic>
      <p:pic>
        <p:nvPicPr>
          <p:cNvPr id="337" name="Google Shape;337;p51"/>
          <p:cNvPicPr preferRelativeResize="0"/>
          <p:nvPr/>
        </p:nvPicPr>
        <p:blipFill>
          <a:blip r:embed="rId5">
            <a:alphaModFix/>
          </a:blip>
          <a:stretch>
            <a:fillRect/>
          </a:stretch>
        </p:blipFill>
        <p:spPr>
          <a:xfrm>
            <a:off x="152700" y="2759500"/>
            <a:ext cx="3653324" cy="1997205"/>
          </a:xfrm>
          <a:prstGeom prst="rect">
            <a:avLst/>
          </a:prstGeom>
          <a:noFill/>
          <a:ln>
            <a:noFill/>
          </a:ln>
        </p:spPr>
      </p:pic>
      <p:pic>
        <p:nvPicPr>
          <p:cNvPr id="338" name="Google Shape;338;p51"/>
          <p:cNvPicPr preferRelativeResize="0"/>
          <p:nvPr/>
        </p:nvPicPr>
        <p:blipFill>
          <a:blip r:embed="rId6">
            <a:alphaModFix/>
          </a:blip>
          <a:stretch>
            <a:fillRect/>
          </a:stretch>
        </p:blipFill>
        <p:spPr>
          <a:xfrm>
            <a:off x="4736350" y="2759500"/>
            <a:ext cx="3508175" cy="1943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2"/>
          <p:cNvSpPr txBox="1"/>
          <p:nvPr>
            <p:ph idx="2" type="title"/>
          </p:nvPr>
        </p:nvSpPr>
        <p:spPr>
          <a:xfrm>
            <a:off x="62550" y="43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EDA</a:t>
            </a:r>
            <a:r>
              <a:rPr lang="en"/>
              <a:t>	</a:t>
            </a:r>
            <a:r>
              <a:rPr lang="en" sz="1600">
                <a:solidFill>
                  <a:schemeClr val="dk2"/>
                </a:solidFill>
              </a:rPr>
              <a:t>Time Series Plot</a:t>
            </a:r>
            <a:endParaRPr/>
          </a:p>
        </p:txBody>
      </p:sp>
      <p:sp>
        <p:nvSpPr>
          <p:cNvPr id="344" name="Google Shape;344;p52"/>
          <p:cNvSpPr txBox="1"/>
          <p:nvPr>
            <p:ph idx="1" type="body"/>
          </p:nvPr>
        </p:nvSpPr>
        <p:spPr>
          <a:xfrm>
            <a:off x="152700" y="616325"/>
            <a:ext cx="8872200" cy="44253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t/>
            </a:r>
            <a:endParaRPr sz="1600"/>
          </a:p>
        </p:txBody>
      </p:sp>
      <p:pic>
        <p:nvPicPr>
          <p:cNvPr id="345" name="Google Shape;345;p52"/>
          <p:cNvPicPr preferRelativeResize="0"/>
          <p:nvPr/>
        </p:nvPicPr>
        <p:blipFill>
          <a:blip r:embed="rId3">
            <a:alphaModFix/>
          </a:blip>
          <a:stretch>
            <a:fillRect/>
          </a:stretch>
        </p:blipFill>
        <p:spPr>
          <a:xfrm>
            <a:off x="152700" y="614552"/>
            <a:ext cx="3594950" cy="1977399"/>
          </a:xfrm>
          <a:prstGeom prst="rect">
            <a:avLst/>
          </a:prstGeom>
          <a:noFill/>
          <a:ln>
            <a:noFill/>
          </a:ln>
        </p:spPr>
      </p:pic>
      <p:pic>
        <p:nvPicPr>
          <p:cNvPr id="346" name="Google Shape;346;p52"/>
          <p:cNvPicPr preferRelativeResize="0"/>
          <p:nvPr/>
        </p:nvPicPr>
        <p:blipFill>
          <a:blip r:embed="rId4">
            <a:alphaModFix/>
          </a:blip>
          <a:stretch>
            <a:fillRect/>
          </a:stretch>
        </p:blipFill>
        <p:spPr>
          <a:xfrm>
            <a:off x="4736350" y="616325"/>
            <a:ext cx="3508175" cy="1939894"/>
          </a:xfrm>
          <a:prstGeom prst="rect">
            <a:avLst/>
          </a:prstGeom>
          <a:noFill/>
          <a:ln>
            <a:noFill/>
          </a:ln>
        </p:spPr>
      </p:pic>
      <p:pic>
        <p:nvPicPr>
          <p:cNvPr id="347" name="Google Shape;347;p52"/>
          <p:cNvPicPr preferRelativeResize="0"/>
          <p:nvPr/>
        </p:nvPicPr>
        <p:blipFill>
          <a:blip r:embed="rId5">
            <a:alphaModFix/>
          </a:blip>
          <a:stretch>
            <a:fillRect/>
          </a:stretch>
        </p:blipFill>
        <p:spPr>
          <a:xfrm>
            <a:off x="152700" y="2759500"/>
            <a:ext cx="3594943" cy="1997200"/>
          </a:xfrm>
          <a:prstGeom prst="rect">
            <a:avLst/>
          </a:prstGeom>
          <a:noFill/>
          <a:ln>
            <a:noFill/>
          </a:ln>
        </p:spPr>
      </p:pic>
      <p:pic>
        <p:nvPicPr>
          <p:cNvPr id="348" name="Google Shape;348;p52"/>
          <p:cNvPicPr preferRelativeResize="0"/>
          <p:nvPr/>
        </p:nvPicPr>
        <p:blipFill>
          <a:blip r:embed="rId6">
            <a:alphaModFix/>
          </a:blip>
          <a:stretch>
            <a:fillRect/>
          </a:stretch>
        </p:blipFill>
        <p:spPr>
          <a:xfrm>
            <a:off x="4736350" y="2759500"/>
            <a:ext cx="3508175" cy="195683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3"/>
          <p:cNvSpPr txBox="1"/>
          <p:nvPr>
            <p:ph idx="2" type="title"/>
          </p:nvPr>
        </p:nvSpPr>
        <p:spPr>
          <a:xfrm>
            <a:off x="62550" y="43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EDA</a:t>
            </a:r>
            <a:r>
              <a:rPr lang="en"/>
              <a:t>	</a:t>
            </a:r>
            <a:r>
              <a:rPr lang="en" sz="1600">
                <a:solidFill>
                  <a:schemeClr val="dk2"/>
                </a:solidFill>
              </a:rPr>
              <a:t>Scatter Plot (S&amp;P 500 Index)</a:t>
            </a:r>
            <a:endParaRPr/>
          </a:p>
        </p:txBody>
      </p:sp>
      <p:sp>
        <p:nvSpPr>
          <p:cNvPr id="354" name="Google Shape;354;p53"/>
          <p:cNvSpPr txBox="1"/>
          <p:nvPr>
            <p:ph idx="1" type="body"/>
          </p:nvPr>
        </p:nvSpPr>
        <p:spPr>
          <a:xfrm>
            <a:off x="152700" y="616325"/>
            <a:ext cx="8872200" cy="44253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t/>
            </a:r>
            <a:endParaRPr sz="1600"/>
          </a:p>
        </p:txBody>
      </p:sp>
      <p:pic>
        <p:nvPicPr>
          <p:cNvPr id="355" name="Google Shape;355;p53"/>
          <p:cNvPicPr preferRelativeResize="0"/>
          <p:nvPr/>
        </p:nvPicPr>
        <p:blipFill>
          <a:blip r:embed="rId3">
            <a:alphaModFix/>
          </a:blip>
          <a:stretch>
            <a:fillRect/>
          </a:stretch>
        </p:blipFill>
        <p:spPr>
          <a:xfrm>
            <a:off x="152700" y="637375"/>
            <a:ext cx="2937475" cy="2034240"/>
          </a:xfrm>
          <a:prstGeom prst="rect">
            <a:avLst/>
          </a:prstGeom>
          <a:noFill/>
          <a:ln>
            <a:noFill/>
          </a:ln>
        </p:spPr>
      </p:pic>
      <p:pic>
        <p:nvPicPr>
          <p:cNvPr id="356" name="Google Shape;356;p53"/>
          <p:cNvPicPr preferRelativeResize="0"/>
          <p:nvPr/>
        </p:nvPicPr>
        <p:blipFill>
          <a:blip r:embed="rId4">
            <a:alphaModFix/>
          </a:blip>
          <a:stretch>
            <a:fillRect/>
          </a:stretch>
        </p:blipFill>
        <p:spPr>
          <a:xfrm>
            <a:off x="3158787" y="637375"/>
            <a:ext cx="2826413" cy="2034250"/>
          </a:xfrm>
          <a:prstGeom prst="rect">
            <a:avLst/>
          </a:prstGeom>
          <a:noFill/>
          <a:ln>
            <a:noFill/>
          </a:ln>
        </p:spPr>
      </p:pic>
      <p:pic>
        <p:nvPicPr>
          <p:cNvPr id="357" name="Google Shape;357;p53"/>
          <p:cNvPicPr preferRelativeResize="0"/>
          <p:nvPr/>
        </p:nvPicPr>
        <p:blipFill>
          <a:blip r:embed="rId5">
            <a:alphaModFix/>
          </a:blip>
          <a:stretch>
            <a:fillRect/>
          </a:stretch>
        </p:blipFill>
        <p:spPr>
          <a:xfrm>
            <a:off x="6053800" y="637374"/>
            <a:ext cx="2937476" cy="2052686"/>
          </a:xfrm>
          <a:prstGeom prst="rect">
            <a:avLst/>
          </a:prstGeom>
          <a:noFill/>
          <a:ln>
            <a:noFill/>
          </a:ln>
        </p:spPr>
      </p:pic>
      <p:pic>
        <p:nvPicPr>
          <p:cNvPr id="358" name="Google Shape;358;p53"/>
          <p:cNvPicPr preferRelativeResize="0"/>
          <p:nvPr/>
        </p:nvPicPr>
        <p:blipFill>
          <a:blip r:embed="rId6">
            <a:alphaModFix/>
          </a:blip>
          <a:stretch>
            <a:fillRect/>
          </a:stretch>
        </p:blipFill>
        <p:spPr>
          <a:xfrm>
            <a:off x="152700" y="2911025"/>
            <a:ext cx="2937475" cy="2018310"/>
          </a:xfrm>
          <a:prstGeom prst="rect">
            <a:avLst/>
          </a:prstGeom>
          <a:noFill/>
          <a:ln>
            <a:noFill/>
          </a:ln>
        </p:spPr>
      </p:pic>
      <p:pic>
        <p:nvPicPr>
          <p:cNvPr id="359" name="Google Shape;359;p53"/>
          <p:cNvPicPr preferRelativeResize="0"/>
          <p:nvPr/>
        </p:nvPicPr>
        <p:blipFill>
          <a:blip r:embed="rId7">
            <a:alphaModFix/>
          </a:blip>
          <a:stretch>
            <a:fillRect/>
          </a:stretch>
        </p:blipFill>
        <p:spPr>
          <a:xfrm>
            <a:off x="3175575" y="2911025"/>
            <a:ext cx="2878224" cy="1971736"/>
          </a:xfrm>
          <a:prstGeom prst="rect">
            <a:avLst/>
          </a:prstGeom>
          <a:noFill/>
          <a:ln>
            <a:noFill/>
          </a:ln>
        </p:spPr>
      </p:pic>
      <p:pic>
        <p:nvPicPr>
          <p:cNvPr id="360" name="Google Shape;360;p53"/>
          <p:cNvPicPr preferRelativeResize="0"/>
          <p:nvPr/>
        </p:nvPicPr>
        <p:blipFill>
          <a:blip r:embed="rId8">
            <a:alphaModFix/>
          </a:blip>
          <a:stretch>
            <a:fillRect/>
          </a:stretch>
        </p:blipFill>
        <p:spPr>
          <a:xfrm>
            <a:off x="6164850" y="2905350"/>
            <a:ext cx="2826425" cy="202966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3" name="Shape 193"/>
        <p:cNvGrpSpPr/>
        <p:nvPr/>
      </p:nvGrpSpPr>
      <p:grpSpPr>
        <a:xfrm>
          <a:off x="0" y="0"/>
          <a:ext cx="0" cy="0"/>
          <a:chOff x="0" y="0"/>
          <a:chExt cx="0" cy="0"/>
        </a:xfrm>
      </p:grpSpPr>
      <p:sp>
        <p:nvSpPr>
          <p:cNvPr id="194" name="Google Shape;194;p36"/>
          <p:cNvSpPr/>
          <p:nvPr/>
        </p:nvSpPr>
        <p:spPr>
          <a:xfrm>
            <a:off x="4201500" y="48150"/>
            <a:ext cx="741000" cy="741000"/>
          </a:xfrm>
          <a:prstGeom prst="rect">
            <a:avLst/>
          </a:prstGeom>
          <a:solidFill>
            <a:schemeClr val="lt2"/>
          </a:solidFill>
          <a:ln>
            <a:noFill/>
          </a:ln>
          <a:effectLst>
            <a:outerShdw blurRad="57150" rotWithShape="0" algn="bl" dir="5400000" dist="19050">
              <a:srgbClr val="000000">
                <a:alpha val="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Lato"/>
              <a:ea typeface="Lato"/>
              <a:cs typeface="Lato"/>
              <a:sym typeface="Lato"/>
            </a:endParaRPr>
          </a:p>
        </p:txBody>
      </p:sp>
      <p:sp>
        <p:nvSpPr>
          <p:cNvPr id="195" name="Google Shape;195;p36"/>
          <p:cNvSpPr txBox="1"/>
          <p:nvPr>
            <p:ph type="title"/>
          </p:nvPr>
        </p:nvSpPr>
        <p:spPr>
          <a:xfrm>
            <a:off x="3675150" y="822675"/>
            <a:ext cx="1793700" cy="63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Project</a:t>
            </a:r>
            <a:r>
              <a:rPr lang="en">
                <a:latin typeface="Lato"/>
                <a:ea typeface="Lato"/>
                <a:cs typeface="Lato"/>
                <a:sym typeface="Lato"/>
              </a:rPr>
              <a:t> Overview</a:t>
            </a:r>
            <a:endParaRPr>
              <a:latin typeface="Lato"/>
              <a:ea typeface="Lato"/>
              <a:cs typeface="Lato"/>
              <a:sym typeface="Lato"/>
            </a:endParaRPr>
          </a:p>
        </p:txBody>
      </p:sp>
      <p:sp>
        <p:nvSpPr>
          <p:cNvPr id="196" name="Google Shape;196;p36"/>
          <p:cNvSpPr txBox="1"/>
          <p:nvPr>
            <p:ph idx="2" type="title"/>
          </p:nvPr>
        </p:nvSpPr>
        <p:spPr>
          <a:xfrm>
            <a:off x="3675150" y="159350"/>
            <a:ext cx="1793700" cy="56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00</a:t>
            </a:r>
            <a:endParaRPr b="1">
              <a:latin typeface="Lato"/>
              <a:ea typeface="Lato"/>
              <a:cs typeface="Lato"/>
              <a:sym typeface="Lato"/>
            </a:endParaRPr>
          </a:p>
        </p:txBody>
      </p:sp>
      <p:sp>
        <p:nvSpPr>
          <p:cNvPr id="197" name="Google Shape;197;p36"/>
          <p:cNvSpPr txBox="1"/>
          <p:nvPr>
            <p:ph idx="3" type="title"/>
          </p:nvPr>
        </p:nvSpPr>
        <p:spPr>
          <a:xfrm>
            <a:off x="1670050" y="2312250"/>
            <a:ext cx="1793700" cy="63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Research Question 1</a:t>
            </a:r>
            <a:endParaRPr>
              <a:latin typeface="Lato"/>
              <a:ea typeface="Lato"/>
              <a:cs typeface="Lato"/>
              <a:sym typeface="Lato"/>
            </a:endParaRPr>
          </a:p>
        </p:txBody>
      </p:sp>
      <p:sp>
        <p:nvSpPr>
          <p:cNvPr id="198" name="Google Shape;198;p36"/>
          <p:cNvSpPr/>
          <p:nvPr/>
        </p:nvSpPr>
        <p:spPr>
          <a:xfrm>
            <a:off x="2196400" y="1537725"/>
            <a:ext cx="741000" cy="741000"/>
          </a:xfrm>
          <a:prstGeom prst="rect">
            <a:avLst/>
          </a:prstGeom>
          <a:solidFill>
            <a:schemeClr val="lt2"/>
          </a:solidFill>
          <a:ln>
            <a:noFill/>
          </a:ln>
          <a:effectLst>
            <a:outerShdw blurRad="57150" rotWithShape="0" algn="bl" dir="5400000" dist="19050">
              <a:srgbClr val="000000">
                <a:alpha val="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Lato"/>
              <a:ea typeface="Lato"/>
              <a:cs typeface="Lato"/>
              <a:sym typeface="Lato"/>
            </a:endParaRPr>
          </a:p>
        </p:txBody>
      </p:sp>
      <p:sp>
        <p:nvSpPr>
          <p:cNvPr id="199" name="Google Shape;199;p36"/>
          <p:cNvSpPr/>
          <p:nvPr/>
        </p:nvSpPr>
        <p:spPr>
          <a:xfrm>
            <a:off x="4201500" y="1537725"/>
            <a:ext cx="741000" cy="741000"/>
          </a:xfrm>
          <a:prstGeom prst="rect">
            <a:avLst/>
          </a:prstGeom>
          <a:solidFill>
            <a:schemeClr val="lt2"/>
          </a:solidFill>
          <a:ln>
            <a:noFill/>
          </a:ln>
          <a:effectLst>
            <a:outerShdw blurRad="57150" rotWithShape="0" algn="bl" dir="5400000" dist="19050">
              <a:srgbClr val="000000">
                <a:alpha val="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Lato"/>
              <a:ea typeface="Lato"/>
              <a:cs typeface="Lato"/>
              <a:sym typeface="Lato"/>
            </a:endParaRPr>
          </a:p>
        </p:txBody>
      </p:sp>
      <p:sp>
        <p:nvSpPr>
          <p:cNvPr id="200" name="Google Shape;200;p36"/>
          <p:cNvSpPr/>
          <p:nvPr/>
        </p:nvSpPr>
        <p:spPr>
          <a:xfrm>
            <a:off x="6206600" y="1537725"/>
            <a:ext cx="741000" cy="741000"/>
          </a:xfrm>
          <a:prstGeom prst="rect">
            <a:avLst/>
          </a:prstGeom>
          <a:solidFill>
            <a:schemeClr val="lt2"/>
          </a:solidFill>
          <a:ln>
            <a:noFill/>
          </a:ln>
          <a:effectLst>
            <a:outerShdw blurRad="57150" rotWithShape="0" algn="bl" dir="5400000" dist="19050">
              <a:srgbClr val="000000">
                <a:alpha val="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Lato"/>
              <a:ea typeface="Lato"/>
              <a:cs typeface="Lato"/>
              <a:sym typeface="Lato"/>
            </a:endParaRPr>
          </a:p>
        </p:txBody>
      </p:sp>
      <p:sp>
        <p:nvSpPr>
          <p:cNvPr id="201" name="Google Shape;201;p36"/>
          <p:cNvSpPr txBox="1"/>
          <p:nvPr>
            <p:ph idx="5" type="title"/>
          </p:nvPr>
        </p:nvSpPr>
        <p:spPr>
          <a:xfrm>
            <a:off x="1670050" y="1648925"/>
            <a:ext cx="1793700" cy="56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01</a:t>
            </a:r>
            <a:endParaRPr b="1">
              <a:latin typeface="Lato"/>
              <a:ea typeface="Lato"/>
              <a:cs typeface="Lato"/>
              <a:sym typeface="Lato"/>
            </a:endParaRPr>
          </a:p>
        </p:txBody>
      </p:sp>
      <p:sp>
        <p:nvSpPr>
          <p:cNvPr id="202" name="Google Shape;202;p36"/>
          <p:cNvSpPr txBox="1"/>
          <p:nvPr>
            <p:ph idx="6" type="title"/>
          </p:nvPr>
        </p:nvSpPr>
        <p:spPr>
          <a:xfrm>
            <a:off x="3675150" y="2312250"/>
            <a:ext cx="1793700" cy="63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Research Question 2</a:t>
            </a:r>
            <a:endParaRPr>
              <a:latin typeface="Lato"/>
              <a:ea typeface="Lato"/>
              <a:cs typeface="Lato"/>
              <a:sym typeface="Lato"/>
            </a:endParaRPr>
          </a:p>
        </p:txBody>
      </p:sp>
      <p:sp>
        <p:nvSpPr>
          <p:cNvPr id="203" name="Google Shape;203;p36"/>
          <p:cNvSpPr txBox="1"/>
          <p:nvPr>
            <p:ph idx="8" type="title"/>
          </p:nvPr>
        </p:nvSpPr>
        <p:spPr>
          <a:xfrm>
            <a:off x="3675150" y="1648925"/>
            <a:ext cx="1793700" cy="56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02</a:t>
            </a:r>
            <a:endParaRPr b="1">
              <a:latin typeface="Lato"/>
              <a:ea typeface="Lato"/>
              <a:cs typeface="Lato"/>
              <a:sym typeface="Lato"/>
            </a:endParaRPr>
          </a:p>
        </p:txBody>
      </p:sp>
      <p:sp>
        <p:nvSpPr>
          <p:cNvPr id="204" name="Google Shape;204;p36"/>
          <p:cNvSpPr txBox="1"/>
          <p:nvPr>
            <p:ph idx="9" type="title"/>
          </p:nvPr>
        </p:nvSpPr>
        <p:spPr>
          <a:xfrm>
            <a:off x="5680250" y="2312250"/>
            <a:ext cx="1793700" cy="63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Research Question 3</a:t>
            </a:r>
            <a:endParaRPr>
              <a:latin typeface="Lato"/>
              <a:ea typeface="Lato"/>
              <a:cs typeface="Lato"/>
              <a:sym typeface="Lato"/>
            </a:endParaRPr>
          </a:p>
        </p:txBody>
      </p:sp>
      <p:sp>
        <p:nvSpPr>
          <p:cNvPr id="205" name="Google Shape;205;p36"/>
          <p:cNvSpPr txBox="1"/>
          <p:nvPr>
            <p:ph idx="14" type="title"/>
          </p:nvPr>
        </p:nvSpPr>
        <p:spPr>
          <a:xfrm>
            <a:off x="5680250" y="1648925"/>
            <a:ext cx="1793700" cy="56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03</a:t>
            </a:r>
            <a:endParaRPr b="1">
              <a:latin typeface="Lato"/>
              <a:ea typeface="Lato"/>
              <a:cs typeface="Lato"/>
              <a:sym typeface="Lato"/>
            </a:endParaRPr>
          </a:p>
        </p:txBody>
      </p:sp>
      <p:sp>
        <p:nvSpPr>
          <p:cNvPr id="206" name="Google Shape;206;p36"/>
          <p:cNvSpPr/>
          <p:nvPr/>
        </p:nvSpPr>
        <p:spPr>
          <a:xfrm>
            <a:off x="4201500" y="3027300"/>
            <a:ext cx="741000" cy="741000"/>
          </a:xfrm>
          <a:prstGeom prst="rect">
            <a:avLst/>
          </a:prstGeom>
          <a:solidFill>
            <a:schemeClr val="lt2"/>
          </a:solidFill>
          <a:ln>
            <a:noFill/>
          </a:ln>
          <a:effectLst>
            <a:outerShdw blurRad="57150" rotWithShape="0" algn="bl" dir="5400000" dist="19050">
              <a:srgbClr val="000000">
                <a:alpha val="9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Lato"/>
              <a:ea typeface="Lato"/>
              <a:cs typeface="Lato"/>
              <a:sym typeface="Lato"/>
            </a:endParaRPr>
          </a:p>
        </p:txBody>
      </p:sp>
      <p:sp>
        <p:nvSpPr>
          <p:cNvPr id="207" name="Google Shape;207;p36"/>
          <p:cNvSpPr txBox="1"/>
          <p:nvPr>
            <p:ph type="title"/>
          </p:nvPr>
        </p:nvSpPr>
        <p:spPr>
          <a:xfrm>
            <a:off x="3675150" y="3801825"/>
            <a:ext cx="1793700" cy="63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Conclusion</a:t>
            </a:r>
            <a:endParaRPr>
              <a:latin typeface="Lato"/>
              <a:ea typeface="Lato"/>
              <a:cs typeface="Lato"/>
              <a:sym typeface="Lato"/>
            </a:endParaRPr>
          </a:p>
        </p:txBody>
      </p:sp>
      <p:sp>
        <p:nvSpPr>
          <p:cNvPr id="208" name="Google Shape;208;p36"/>
          <p:cNvSpPr txBox="1"/>
          <p:nvPr>
            <p:ph idx="2" type="title"/>
          </p:nvPr>
        </p:nvSpPr>
        <p:spPr>
          <a:xfrm>
            <a:off x="3675150" y="3138500"/>
            <a:ext cx="1793700" cy="56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04</a:t>
            </a:r>
            <a:endParaRPr b="1">
              <a:latin typeface="Lato"/>
              <a:ea typeface="Lato"/>
              <a:cs typeface="Lato"/>
              <a:sym typeface="Lato"/>
            </a:endParaRPr>
          </a:p>
        </p:txBody>
      </p:sp>
      <p:sp>
        <p:nvSpPr>
          <p:cNvPr id="209" name="Google Shape;209;p36"/>
          <p:cNvSpPr txBox="1"/>
          <p:nvPr/>
        </p:nvSpPr>
        <p:spPr>
          <a:xfrm>
            <a:off x="411975" y="76200"/>
            <a:ext cx="1736700" cy="5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latin typeface="Lato"/>
                <a:ea typeface="Lato"/>
                <a:cs typeface="Lato"/>
                <a:sym typeface="Lato"/>
              </a:rPr>
              <a:t>Agenda</a:t>
            </a:r>
            <a:endParaRPr b="1" sz="2200">
              <a:latin typeface="Lato"/>
              <a:ea typeface="Lato"/>
              <a:cs typeface="Lato"/>
              <a:sym typeface="Lato"/>
            </a:endParaRPr>
          </a:p>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4"/>
          <p:cNvSpPr txBox="1"/>
          <p:nvPr>
            <p:ph idx="2" type="title"/>
          </p:nvPr>
        </p:nvSpPr>
        <p:spPr>
          <a:xfrm>
            <a:off x="62550" y="43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EDA	</a:t>
            </a:r>
            <a:r>
              <a:rPr lang="en" sz="1600">
                <a:solidFill>
                  <a:schemeClr val="dk2"/>
                </a:solidFill>
              </a:rPr>
              <a:t>Scatter Plot (Amazon stock)</a:t>
            </a:r>
            <a:endParaRPr/>
          </a:p>
        </p:txBody>
      </p:sp>
      <p:sp>
        <p:nvSpPr>
          <p:cNvPr id="366" name="Google Shape;366;p54"/>
          <p:cNvSpPr txBox="1"/>
          <p:nvPr>
            <p:ph idx="1" type="body"/>
          </p:nvPr>
        </p:nvSpPr>
        <p:spPr>
          <a:xfrm>
            <a:off x="152700" y="616325"/>
            <a:ext cx="8872200" cy="44253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t/>
            </a:r>
            <a:endParaRPr sz="1600"/>
          </a:p>
        </p:txBody>
      </p:sp>
      <p:pic>
        <p:nvPicPr>
          <p:cNvPr id="367" name="Google Shape;367;p54"/>
          <p:cNvPicPr preferRelativeResize="0"/>
          <p:nvPr/>
        </p:nvPicPr>
        <p:blipFill>
          <a:blip r:embed="rId3">
            <a:alphaModFix/>
          </a:blip>
          <a:stretch>
            <a:fillRect/>
          </a:stretch>
        </p:blipFill>
        <p:spPr>
          <a:xfrm>
            <a:off x="3149500" y="616325"/>
            <a:ext cx="2937475" cy="2009415"/>
          </a:xfrm>
          <a:prstGeom prst="rect">
            <a:avLst/>
          </a:prstGeom>
          <a:noFill/>
          <a:ln>
            <a:noFill/>
          </a:ln>
        </p:spPr>
      </p:pic>
      <p:pic>
        <p:nvPicPr>
          <p:cNvPr id="368" name="Google Shape;368;p54"/>
          <p:cNvPicPr preferRelativeResize="0"/>
          <p:nvPr/>
        </p:nvPicPr>
        <p:blipFill>
          <a:blip r:embed="rId4">
            <a:alphaModFix/>
          </a:blip>
          <a:stretch>
            <a:fillRect/>
          </a:stretch>
        </p:blipFill>
        <p:spPr>
          <a:xfrm>
            <a:off x="6164850" y="616325"/>
            <a:ext cx="2826425" cy="2059475"/>
          </a:xfrm>
          <a:prstGeom prst="rect">
            <a:avLst/>
          </a:prstGeom>
          <a:noFill/>
          <a:ln>
            <a:noFill/>
          </a:ln>
        </p:spPr>
      </p:pic>
      <p:pic>
        <p:nvPicPr>
          <p:cNvPr id="369" name="Google Shape;369;p54"/>
          <p:cNvPicPr preferRelativeResize="0"/>
          <p:nvPr/>
        </p:nvPicPr>
        <p:blipFill>
          <a:blip r:embed="rId5">
            <a:alphaModFix/>
          </a:blip>
          <a:stretch>
            <a:fillRect/>
          </a:stretch>
        </p:blipFill>
        <p:spPr>
          <a:xfrm>
            <a:off x="152700" y="2910044"/>
            <a:ext cx="2937474" cy="2020271"/>
          </a:xfrm>
          <a:prstGeom prst="rect">
            <a:avLst/>
          </a:prstGeom>
          <a:noFill/>
          <a:ln>
            <a:noFill/>
          </a:ln>
        </p:spPr>
      </p:pic>
      <p:pic>
        <p:nvPicPr>
          <p:cNvPr id="370" name="Google Shape;370;p54"/>
          <p:cNvPicPr preferRelativeResize="0"/>
          <p:nvPr/>
        </p:nvPicPr>
        <p:blipFill>
          <a:blip r:embed="rId6">
            <a:alphaModFix/>
          </a:blip>
          <a:stretch>
            <a:fillRect/>
          </a:stretch>
        </p:blipFill>
        <p:spPr>
          <a:xfrm>
            <a:off x="3201475" y="2898500"/>
            <a:ext cx="2826425" cy="2006617"/>
          </a:xfrm>
          <a:prstGeom prst="rect">
            <a:avLst/>
          </a:prstGeom>
          <a:noFill/>
          <a:ln>
            <a:noFill/>
          </a:ln>
        </p:spPr>
      </p:pic>
      <p:pic>
        <p:nvPicPr>
          <p:cNvPr id="371" name="Google Shape;371;p54"/>
          <p:cNvPicPr preferRelativeResize="0"/>
          <p:nvPr/>
        </p:nvPicPr>
        <p:blipFill>
          <a:blip r:embed="rId7">
            <a:alphaModFix/>
          </a:blip>
          <a:stretch>
            <a:fillRect/>
          </a:stretch>
        </p:blipFill>
        <p:spPr>
          <a:xfrm>
            <a:off x="6113050" y="2898500"/>
            <a:ext cx="2878224" cy="2007123"/>
          </a:xfrm>
          <a:prstGeom prst="rect">
            <a:avLst/>
          </a:prstGeom>
          <a:noFill/>
          <a:ln>
            <a:noFill/>
          </a:ln>
        </p:spPr>
      </p:pic>
      <p:pic>
        <p:nvPicPr>
          <p:cNvPr id="372" name="Google Shape;372;p54"/>
          <p:cNvPicPr preferRelativeResize="0"/>
          <p:nvPr/>
        </p:nvPicPr>
        <p:blipFill>
          <a:blip r:embed="rId8">
            <a:alphaModFix/>
          </a:blip>
          <a:stretch>
            <a:fillRect/>
          </a:stretch>
        </p:blipFill>
        <p:spPr>
          <a:xfrm>
            <a:off x="193400" y="616313"/>
            <a:ext cx="2878224" cy="197286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5"/>
          <p:cNvSpPr txBox="1"/>
          <p:nvPr>
            <p:ph idx="2" type="title"/>
          </p:nvPr>
        </p:nvSpPr>
        <p:spPr>
          <a:xfrm>
            <a:off x="62550" y="43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EDA	</a:t>
            </a:r>
            <a:r>
              <a:rPr lang="en" sz="1600">
                <a:solidFill>
                  <a:schemeClr val="dk2"/>
                </a:solidFill>
              </a:rPr>
              <a:t>Heatmap</a:t>
            </a:r>
            <a:r>
              <a:rPr lang="en" sz="1700"/>
              <a:t> </a:t>
            </a:r>
            <a:endParaRPr/>
          </a:p>
        </p:txBody>
      </p:sp>
      <p:sp>
        <p:nvSpPr>
          <p:cNvPr id="378" name="Google Shape;378;p55"/>
          <p:cNvSpPr txBox="1"/>
          <p:nvPr>
            <p:ph idx="1" type="body"/>
          </p:nvPr>
        </p:nvSpPr>
        <p:spPr>
          <a:xfrm>
            <a:off x="5183675" y="616325"/>
            <a:ext cx="3824400" cy="4296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700"/>
          </a:p>
          <a:p>
            <a:pPr indent="0" lvl="0" marL="0" rtl="0" algn="l">
              <a:lnSpc>
                <a:spcPct val="100000"/>
              </a:lnSpc>
              <a:spcBef>
                <a:spcPts val="0"/>
              </a:spcBef>
              <a:spcAft>
                <a:spcPts val="0"/>
              </a:spcAft>
              <a:buNone/>
            </a:pPr>
            <a:r>
              <a:rPr lang="en" sz="1700"/>
              <a:t>High correlation between: </a:t>
            </a:r>
            <a:endParaRPr sz="1700"/>
          </a:p>
          <a:p>
            <a:pPr indent="-330200" lvl="0" marL="457200" rtl="0" algn="l">
              <a:lnSpc>
                <a:spcPct val="100000"/>
              </a:lnSpc>
              <a:spcBef>
                <a:spcPts val="0"/>
              </a:spcBef>
              <a:spcAft>
                <a:spcPts val="0"/>
              </a:spcAft>
              <a:buSzPts val="1600"/>
              <a:buChar char="●"/>
            </a:pPr>
            <a:r>
              <a:rPr lang="en" sz="1600"/>
              <a:t>S&amp;P 500 Index and Amazon stock</a:t>
            </a:r>
            <a:endParaRPr sz="1600"/>
          </a:p>
          <a:p>
            <a:pPr indent="0" lvl="0" marL="0" rtl="0" algn="l">
              <a:lnSpc>
                <a:spcPct val="100000"/>
              </a:lnSpc>
              <a:spcBef>
                <a:spcPts val="0"/>
              </a:spcBef>
              <a:spcAft>
                <a:spcPts val="0"/>
              </a:spcAft>
              <a:buNone/>
            </a:pPr>
            <a:r>
              <a:t/>
            </a:r>
            <a:endParaRPr sz="1700"/>
          </a:p>
          <a:p>
            <a:pPr indent="0" lvl="0" marL="0" rtl="0" algn="l">
              <a:lnSpc>
                <a:spcPct val="100000"/>
              </a:lnSpc>
              <a:spcBef>
                <a:spcPts val="0"/>
              </a:spcBef>
              <a:spcAft>
                <a:spcPts val="0"/>
              </a:spcAft>
              <a:buNone/>
            </a:pPr>
            <a:r>
              <a:t/>
            </a:r>
            <a:endParaRPr sz="1700"/>
          </a:p>
          <a:p>
            <a:pPr indent="0" lvl="0" marL="0" rtl="0" algn="l">
              <a:lnSpc>
                <a:spcPct val="100000"/>
              </a:lnSpc>
              <a:spcBef>
                <a:spcPts val="0"/>
              </a:spcBef>
              <a:spcAft>
                <a:spcPts val="0"/>
              </a:spcAft>
              <a:buNone/>
            </a:pPr>
            <a:r>
              <a:rPr lang="en" sz="1700"/>
              <a:t>High correlation with S&amp;P 500 Index:</a:t>
            </a:r>
            <a:endParaRPr sz="1700"/>
          </a:p>
          <a:p>
            <a:pPr indent="-304800" lvl="0" marL="457200" rtl="0" algn="l">
              <a:lnSpc>
                <a:spcPct val="100000"/>
              </a:lnSpc>
              <a:spcBef>
                <a:spcPts val="0"/>
              </a:spcBef>
              <a:spcAft>
                <a:spcPts val="0"/>
              </a:spcAft>
              <a:buSzPts val="1200"/>
              <a:buChar char="●"/>
            </a:pPr>
            <a:r>
              <a:rPr lang="en" sz="1600"/>
              <a:t>Retail_and_recreation</a:t>
            </a:r>
            <a:endParaRPr sz="1600"/>
          </a:p>
          <a:p>
            <a:pPr indent="-304800" lvl="0" marL="457200" rtl="0" algn="l">
              <a:lnSpc>
                <a:spcPct val="100000"/>
              </a:lnSpc>
              <a:spcBef>
                <a:spcPts val="0"/>
              </a:spcBef>
              <a:spcAft>
                <a:spcPts val="0"/>
              </a:spcAft>
              <a:buSzPts val="1200"/>
              <a:buChar char="●"/>
            </a:pPr>
            <a:r>
              <a:rPr lang="en" sz="1600"/>
              <a:t>Residential</a:t>
            </a:r>
            <a:endParaRPr sz="1600"/>
          </a:p>
          <a:p>
            <a:pPr indent="0" lvl="0" marL="457200" rtl="0" algn="l">
              <a:lnSpc>
                <a:spcPct val="100000"/>
              </a:lnSpc>
              <a:spcBef>
                <a:spcPts val="0"/>
              </a:spcBef>
              <a:spcAft>
                <a:spcPts val="0"/>
              </a:spcAft>
              <a:buNone/>
            </a:pPr>
            <a:r>
              <a:t/>
            </a:r>
            <a:endParaRPr sz="1700"/>
          </a:p>
          <a:p>
            <a:pPr indent="0" lvl="0" marL="457200" rtl="0" algn="l">
              <a:lnSpc>
                <a:spcPct val="100000"/>
              </a:lnSpc>
              <a:spcBef>
                <a:spcPts val="0"/>
              </a:spcBef>
              <a:spcAft>
                <a:spcPts val="0"/>
              </a:spcAft>
              <a:buNone/>
            </a:pPr>
            <a:r>
              <a:t/>
            </a:r>
            <a:endParaRPr sz="1700"/>
          </a:p>
          <a:p>
            <a:pPr indent="0" lvl="0" marL="0" rtl="0" algn="l">
              <a:lnSpc>
                <a:spcPct val="100000"/>
              </a:lnSpc>
              <a:spcBef>
                <a:spcPts val="0"/>
              </a:spcBef>
              <a:spcAft>
                <a:spcPts val="0"/>
              </a:spcAft>
              <a:buClr>
                <a:schemeClr val="dk1"/>
              </a:buClr>
              <a:buSzPts val="1100"/>
              <a:buFont typeface="Arial"/>
              <a:buNone/>
            </a:pPr>
            <a:r>
              <a:rPr lang="en" sz="1700"/>
              <a:t>High correlation with Amazon stock:</a:t>
            </a:r>
            <a:endParaRPr sz="1700"/>
          </a:p>
          <a:p>
            <a:pPr indent="-304800" lvl="0" marL="457200" rtl="0" algn="l">
              <a:lnSpc>
                <a:spcPct val="100000"/>
              </a:lnSpc>
              <a:spcBef>
                <a:spcPts val="0"/>
              </a:spcBef>
              <a:spcAft>
                <a:spcPts val="0"/>
              </a:spcAft>
              <a:buSzPts val="1200"/>
              <a:buChar char="●"/>
            </a:pPr>
            <a:r>
              <a:rPr lang="en" sz="1600"/>
              <a:t>Parks</a:t>
            </a:r>
            <a:endParaRPr sz="1700"/>
          </a:p>
          <a:p>
            <a:pPr indent="0" lvl="0" marL="0" rtl="0" algn="l">
              <a:lnSpc>
                <a:spcPct val="100000"/>
              </a:lnSpc>
              <a:spcBef>
                <a:spcPts val="0"/>
              </a:spcBef>
              <a:spcAft>
                <a:spcPts val="0"/>
              </a:spcAft>
              <a:buNone/>
            </a:pPr>
            <a:r>
              <a:t/>
            </a:r>
            <a:endParaRPr sz="1300"/>
          </a:p>
        </p:txBody>
      </p:sp>
      <p:pic>
        <p:nvPicPr>
          <p:cNvPr id="379" name="Google Shape;379;p55"/>
          <p:cNvPicPr preferRelativeResize="0"/>
          <p:nvPr/>
        </p:nvPicPr>
        <p:blipFill>
          <a:blip r:embed="rId3">
            <a:alphaModFix/>
          </a:blip>
          <a:stretch>
            <a:fillRect/>
          </a:stretch>
        </p:blipFill>
        <p:spPr>
          <a:xfrm>
            <a:off x="152700" y="616325"/>
            <a:ext cx="4959250" cy="4295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6"/>
          <p:cNvSpPr txBox="1"/>
          <p:nvPr>
            <p:ph idx="2" type="title"/>
          </p:nvPr>
        </p:nvSpPr>
        <p:spPr>
          <a:xfrm>
            <a:off x="616600" y="295750"/>
            <a:ext cx="7602900" cy="59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Regression Model  </a:t>
            </a:r>
            <a:endParaRPr/>
          </a:p>
        </p:txBody>
      </p:sp>
      <p:graphicFrame>
        <p:nvGraphicFramePr>
          <p:cNvPr id="385" name="Google Shape;385;p56"/>
          <p:cNvGraphicFramePr/>
          <p:nvPr/>
        </p:nvGraphicFramePr>
        <p:xfrm>
          <a:off x="791150" y="1800688"/>
          <a:ext cx="3000000" cy="3000000"/>
        </p:xfrm>
        <a:graphic>
          <a:graphicData uri="http://schemas.openxmlformats.org/drawingml/2006/table">
            <a:tbl>
              <a:tblPr>
                <a:noFill/>
                <a:tableStyleId>{6D7F2553-FA85-40F5-B1EF-F8E0585CEE0F}</a:tableStyleId>
              </a:tblPr>
              <a:tblGrid>
                <a:gridCol w="2045500"/>
                <a:gridCol w="1803450"/>
                <a:gridCol w="1924475"/>
                <a:gridCol w="1924475"/>
              </a:tblGrid>
              <a:tr h="502925">
                <a:tc rowSpan="2">
                  <a:txBody>
                    <a:bodyPr/>
                    <a:lstStyle/>
                    <a:p>
                      <a:pPr indent="0" lvl="0" marL="0" rtl="0" algn="ctr">
                        <a:spcBef>
                          <a:spcPts val="0"/>
                        </a:spcBef>
                        <a:spcAft>
                          <a:spcPts val="0"/>
                        </a:spcAft>
                        <a:buNone/>
                      </a:pPr>
                      <a:r>
                        <a:rPr lang="en" sz="1700">
                          <a:solidFill>
                            <a:schemeClr val="dk1"/>
                          </a:solidFill>
                        </a:rPr>
                        <a:t>Algorithm</a:t>
                      </a:r>
                      <a:endParaRPr/>
                    </a:p>
                  </a:txBody>
                  <a:tcPr marT="91425" marB="91425" marR="91425" marL="91425"/>
                </a:tc>
                <a:tc rowSpan="2">
                  <a:txBody>
                    <a:bodyPr/>
                    <a:lstStyle/>
                    <a:p>
                      <a:pPr indent="0" lvl="0" marL="0" rtl="0" algn="ctr">
                        <a:spcBef>
                          <a:spcPts val="0"/>
                        </a:spcBef>
                        <a:spcAft>
                          <a:spcPts val="0"/>
                        </a:spcAft>
                        <a:buNone/>
                      </a:pPr>
                      <a:r>
                        <a:rPr lang="en" sz="1700">
                          <a:solidFill>
                            <a:schemeClr val="dk1"/>
                          </a:solidFill>
                        </a:rPr>
                        <a:t>Best Accuracy(%)</a:t>
                      </a:r>
                      <a:endParaRPr/>
                    </a:p>
                  </a:txBody>
                  <a:tcPr marT="91425" marB="91425" marR="91425" marL="91425"/>
                </a:tc>
                <a:tc gridSpan="2">
                  <a:txBody>
                    <a:bodyPr/>
                    <a:lstStyle/>
                    <a:p>
                      <a:pPr indent="0" lvl="0" marL="0" rtl="0" algn="ctr">
                        <a:spcBef>
                          <a:spcPts val="0"/>
                        </a:spcBef>
                        <a:spcAft>
                          <a:spcPts val="0"/>
                        </a:spcAft>
                        <a:buNone/>
                      </a:pPr>
                      <a:r>
                        <a:rPr lang="en" sz="1700">
                          <a:solidFill>
                            <a:schemeClr val="dk1"/>
                          </a:solidFill>
                        </a:rPr>
                        <a:t>Evaluate with test set</a:t>
                      </a:r>
                      <a:endParaRPr/>
                    </a:p>
                  </a:txBody>
                  <a:tcPr marT="91425" marB="91425" marR="91425" marL="91425"/>
                </a:tc>
                <a:tc hMerge="1"/>
              </a:tr>
              <a:tr h="546575">
                <a:tc vMerge="1"/>
                <a:tc vMerge="1"/>
                <a:tc>
                  <a:txBody>
                    <a:bodyPr/>
                    <a:lstStyle/>
                    <a:p>
                      <a:pPr indent="0" lvl="0" marL="0" rtl="0" algn="ctr">
                        <a:spcBef>
                          <a:spcPts val="0"/>
                        </a:spcBef>
                        <a:spcAft>
                          <a:spcPts val="0"/>
                        </a:spcAft>
                        <a:buNone/>
                      </a:pPr>
                      <a:r>
                        <a:rPr lang="en" sz="1700">
                          <a:solidFill>
                            <a:schemeClr val="dk1"/>
                          </a:solidFill>
                        </a:rPr>
                        <a:t>R^2 Score</a:t>
                      </a:r>
                      <a:endParaRPr/>
                    </a:p>
                  </a:txBody>
                  <a:tcPr marT="91425" marB="91425" marR="91425" marL="91425"/>
                </a:tc>
                <a:tc>
                  <a:txBody>
                    <a:bodyPr/>
                    <a:lstStyle/>
                    <a:p>
                      <a:pPr indent="0" lvl="0" marL="0" rtl="0" algn="ctr">
                        <a:spcBef>
                          <a:spcPts val="0"/>
                        </a:spcBef>
                        <a:spcAft>
                          <a:spcPts val="0"/>
                        </a:spcAft>
                        <a:buNone/>
                      </a:pPr>
                      <a:r>
                        <a:rPr lang="en" sz="1700">
                          <a:solidFill>
                            <a:schemeClr val="dk1"/>
                          </a:solidFill>
                        </a:rPr>
                        <a:t>RMSE Score</a:t>
                      </a:r>
                      <a:endParaRPr/>
                    </a:p>
                  </a:txBody>
                  <a:tcPr marT="91425" marB="91425" marR="91425" marL="91425"/>
                </a:tc>
              </a:tr>
              <a:tr h="500375">
                <a:tc>
                  <a:txBody>
                    <a:bodyPr/>
                    <a:lstStyle/>
                    <a:p>
                      <a:pPr indent="0" lvl="0" marL="0" rtl="0" algn="ctr">
                        <a:spcBef>
                          <a:spcPts val="0"/>
                        </a:spcBef>
                        <a:spcAft>
                          <a:spcPts val="0"/>
                        </a:spcAft>
                        <a:buNone/>
                      </a:pPr>
                      <a:r>
                        <a:rPr lang="en" sz="1700">
                          <a:solidFill>
                            <a:schemeClr val="dk1"/>
                          </a:solidFill>
                        </a:rPr>
                        <a:t>Linear Regression</a:t>
                      </a:r>
                      <a:endParaRPr/>
                    </a:p>
                  </a:txBody>
                  <a:tcPr marT="91425" marB="91425" marR="91425" marL="91425"/>
                </a:tc>
                <a:tc>
                  <a:txBody>
                    <a:bodyPr/>
                    <a:lstStyle/>
                    <a:p>
                      <a:pPr indent="0" lvl="0" marL="0" rtl="0" algn="ctr">
                        <a:spcBef>
                          <a:spcPts val="0"/>
                        </a:spcBef>
                        <a:spcAft>
                          <a:spcPts val="0"/>
                        </a:spcAft>
                        <a:buNone/>
                      </a:pPr>
                      <a:r>
                        <a:rPr lang="en" sz="1700">
                          <a:solidFill>
                            <a:schemeClr val="dk1"/>
                          </a:solidFill>
                        </a:rPr>
                        <a:t>73.76942</a:t>
                      </a:r>
                      <a:endParaRPr/>
                    </a:p>
                  </a:txBody>
                  <a:tcPr marT="91425" marB="91425" marR="91425" marL="91425"/>
                </a:tc>
                <a:tc>
                  <a:txBody>
                    <a:bodyPr/>
                    <a:lstStyle/>
                    <a:p>
                      <a:pPr indent="0" lvl="0" marL="0" rtl="0" algn="ctr">
                        <a:spcBef>
                          <a:spcPts val="0"/>
                        </a:spcBef>
                        <a:spcAft>
                          <a:spcPts val="0"/>
                        </a:spcAft>
                        <a:buNone/>
                      </a:pPr>
                      <a:r>
                        <a:rPr lang="en" sz="1700">
                          <a:solidFill>
                            <a:schemeClr val="dk1"/>
                          </a:solidFill>
                        </a:rPr>
                        <a:t>0.66505771</a:t>
                      </a:r>
                      <a:endParaRPr/>
                    </a:p>
                  </a:txBody>
                  <a:tcPr marT="91425" marB="91425" marR="91425" marL="91425"/>
                </a:tc>
                <a:tc>
                  <a:txBody>
                    <a:bodyPr/>
                    <a:lstStyle/>
                    <a:p>
                      <a:pPr indent="0" lvl="0" marL="0" rtl="0" algn="ctr">
                        <a:spcBef>
                          <a:spcPts val="0"/>
                        </a:spcBef>
                        <a:spcAft>
                          <a:spcPts val="0"/>
                        </a:spcAft>
                        <a:buNone/>
                      </a:pPr>
                      <a:r>
                        <a:rPr lang="en" sz="1700">
                          <a:solidFill>
                            <a:schemeClr val="dk1"/>
                          </a:solidFill>
                        </a:rPr>
                        <a:t>158.59809669</a:t>
                      </a:r>
                      <a:endParaRPr/>
                    </a:p>
                  </a:txBody>
                  <a:tcPr marT="91425" marB="91425" marR="91425" marL="91425"/>
                </a:tc>
              </a:tr>
              <a:tr h="500375">
                <a:tc>
                  <a:txBody>
                    <a:bodyPr/>
                    <a:lstStyle/>
                    <a:p>
                      <a:pPr indent="0" lvl="0" marL="0" rtl="0" algn="ctr">
                        <a:spcBef>
                          <a:spcPts val="0"/>
                        </a:spcBef>
                        <a:spcAft>
                          <a:spcPts val="0"/>
                        </a:spcAft>
                        <a:buNone/>
                      </a:pPr>
                      <a:r>
                        <a:rPr lang="en" sz="1700">
                          <a:solidFill>
                            <a:schemeClr val="dk1"/>
                          </a:solidFill>
                        </a:rPr>
                        <a:t>KNN</a:t>
                      </a:r>
                      <a:endParaRPr/>
                    </a:p>
                  </a:txBody>
                  <a:tcPr marT="91425" marB="91425" marR="91425" marL="91425"/>
                </a:tc>
                <a:tc>
                  <a:txBody>
                    <a:bodyPr/>
                    <a:lstStyle/>
                    <a:p>
                      <a:pPr indent="0" lvl="0" marL="0" rtl="0" algn="ctr">
                        <a:spcBef>
                          <a:spcPts val="0"/>
                        </a:spcBef>
                        <a:spcAft>
                          <a:spcPts val="0"/>
                        </a:spcAft>
                        <a:buNone/>
                      </a:pPr>
                      <a:r>
                        <a:rPr lang="en" sz="1700">
                          <a:solidFill>
                            <a:schemeClr val="dk1"/>
                          </a:solidFill>
                        </a:rPr>
                        <a:t>78.26820</a:t>
                      </a:r>
                      <a:endParaRPr/>
                    </a:p>
                  </a:txBody>
                  <a:tcPr marT="91425" marB="91425" marR="91425" marL="91425"/>
                </a:tc>
                <a:tc>
                  <a:txBody>
                    <a:bodyPr/>
                    <a:lstStyle/>
                    <a:p>
                      <a:pPr indent="0" lvl="0" marL="0" rtl="0" algn="ctr">
                        <a:spcBef>
                          <a:spcPts val="0"/>
                        </a:spcBef>
                        <a:spcAft>
                          <a:spcPts val="0"/>
                        </a:spcAft>
                        <a:buNone/>
                      </a:pPr>
                      <a:r>
                        <a:rPr lang="en" sz="1700">
                          <a:solidFill>
                            <a:schemeClr val="dk1"/>
                          </a:solidFill>
                        </a:rPr>
                        <a:t>0.75066534</a:t>
                      </a:r>
                      <a:endParaRPr/>
                    </a:p>
                  </a:txBody>
                  <a:tcPr marT="91425" marB="91425" marR="91425" marL="91425"/>
                </a:tc>
                <a:tc>
                  <a:txBody>
                    <a:bodyPr/>
                    <a:lstStyle/>
                    <a:p>
                      <a:pPr indent="0" lvl="0" marL="0" rtl="0" algn="ctr">
                        <a:spcBef>
                          <a:spcPts val="0"/>
                        </a:spcBef>
                        <a:spcAft>
                          <a:spcPts val="0"/>
                        </a:spcAft>
                        <a:buNone/>
                      </a:pPr>
                      <a:r>
                        <a:rPr lang="en" sz="1700">
                          <a:solidFill>
                            <a:schemeClr val="dk1"/>
                          </a:solidFill>
                        </a:rPr>
                        <a:t>136.83723997</a:t>
                      </a:r>
                      <a:endParaRPr/>
                    </a:p>
                  </a:txBody>
                  <a:tcPr marT="91425" marB="91425" marR="91425" marL="91425"/>
                </a:tc>
              </a:tr>
              <a:tr h="500375">
                <a:tc>
                  <a:txBody>
                    <a:bodyPr/>
                    <a:lstStyle/>
                    <a:p>
                      <a:pPr indent="0" lvl="0" marL="0" rtl="0" algn="ctr">
                        <a:spcBef>
                          <a:spcPts val="0"/>
                        </a:spcBef>
                        <a:spcAft>
                          <a:spcPts val="0"/>
                        </a:spcAft>
                        <a:buNone/>
                      </a:pPr>
                      <a:r>
                        <a:rPr lang="en" sz="1700">
                          <a:solidFill>
                            <a:schemeClr val="dk1"/>
                          </a:solidFill>
                        </a:rPr>
                        <a:t>Random Forest</a:t>
                      </a:r>
                      <a:endParaRPr/>
                    </a:p>
                  </a:txBody>
                  <a:tcPr marT="91425" marB="91425" marR="91425" marL="91425"/>
                </a:tc>
                <a:tc>
                  <a:txBody>
                    <a:bodyPr/>
                    <a:lstStyle/>
                    <a:p>
                      <a:pPr indent="0" lvl="0" marL="0" rtl="0" algn="ctr">
                        <a:spcBef>
                          <a:spcPts val="0"/>
                        </a:spcBef>
                        <a:spcAft>
                          <a:spcPts val="0"/>
                        </a:spcAft>
                        <a:buNone/>
                      </a:pPr>
                      <a:r>
                        <a:rPr lang="en" sz="1700">
                          <a:solidFill>
                            <a:schemeClr val="dk1"/>
                          </a:solidFill>
                        </a:rPr>
                        <a:t>72.33759</a:t>
                      </a:r>
                      <a:endParaRPr/>
                    </a:p>
                  </a:txBody>
                  <a:tcPr marT="91425" marB="91425" marR="91425" marL="91425"/>
                </a:tc>
                <a:tc>
                  <a:txBody>
                    <a:bodyPr/>
                    <a:lstStyle/>
                    <a:p>
                      <a:pPr indent="0" lvl="0" marL="0" rtl="0" algn="ctr">
                        <a:spcBef>
                          <a:spcPts val="0"/>
                        </a:spcBef>
                        <a:spcAft>
                          <a:spcPts val="0"/>
                        </a:spcAft>
                        <a:buNone/>
                      </a:pPr>
                      <a:r>
                        <a:rPr lang="en" sz="1700">
                          <a:solidFill>
                            <a:schemeClr val="dk1"/>
                          </a:solidFill>
                        </a:rPr>
                        <a:t>0.85739412</a:t>
                      </a:r>
                      <a:endParaRPr/>
                    </a:p>
                  </a:txBody>
                  <a:tcPr marT="91425" marB="91425" marR="91425" marL="91425"/>
                </a:tc>
                <a:tc>
                  <a:txBody>
                    <a:bodyPr/>
                    <a:lstStyle/>
                    <a:p>
                      <a:pPr indent="0" lvl="0" marL="0" rtl="0" algn="ctr">
                        <a:spcBef>
                          <a:spcPts val="0"/>
                        </a:spcBef>
                        <a:spcAft>
                          <a:spcPts val="0"/>
                        </a:spcAft>
                        <a:buNone/>
                      </a:pPr>
                      <a:r>
                        <a:rPr lang="en" sz="1700">
                          <a:solidFill>
                            <a:schemeClr val="dk1"/>
                          </a:solidFill>
                        </a:rPr>
                        <a:t>103.48602105</a:t>
                      </a:r>
                      <a:endParaRPr/>
                    </a:p>
                  </a:txBody>
                  <a:tcPr marT="91425" marB="91425" marR="91425" marL="91425"/>
                </a:tc>
              </a:tr>
            </a:tbl>
          </a:graphicData>
        </a:graphic>
      </p:graphicFrame>
      <p:sp>
        <p:nvSpPr>
          <p:cNvPr id="386" name="Google Shape;386;p56"/>
          <p:cNvSpPr txBox="1"/>
          <p:nvPr/>
        </p:nvSpPr>
        <p:spPr>
          <a:xfrm>
            <a:off x="1640150" y="1194350"/>
            <a:ext cx="6061200" cy="54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dk2"/>
                </a:solidFill>
              </a:rPr>
              <a:t>Performance of predicting the close of S&amp;P 500 index</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7"/>
          <p:cNvSpPr txBox="1"/>
          <p:nvPr>
            <p:ph idx="2" type="title"/>
          </p:nvPr>
        </p:nvSpPr>
        <p:spPr>
          <a:xfrm>
            <a:off x="616600" y="295750"/>
            <a:ext cx="7602900" cy="59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Regression Model  </a:t>
            </a:r>
            <a:endParaRPr/>
          </a:p>
        </p:txBody>
      </p:sp>
      <p:graphicFrame>
        <p:nvGraphicFramePr>
          <p:cNvPr id="392" name="Google Shape;392;p57"/>
          <p:cNvGraphicFramePr/>
          <p:nvPr/>
        </p:nvGraphicFramePr>
        <p:xfrm>
          <a:off x="791150" y="1800688"/>
          <a:ext cx="3000000" cy="3000000"/>
        </p:xfrm>
        <a:graphic>
          <a:graphicData uri="http://schemas.openxmlformats.org/drawingml/2006/table">
            <a:tbl>
              <a:tblPr>
                <a:noFill/>
                <a:tableStyleId>{6D7F2553-FA85-40F5-B1EF-F8E0585CEE0F}</a:tableStyleId>
              </a:tblPr>
              <a:tblGrid>
                <a:gridCol w="2045500"/>
                <a:gridCol w="1803450"/>
                <a:gridCol w="1924475"/>
                <a:gridCol w="1924475"/>
              </a:tblGrid>
              <a:tr h="502925">
                <a:tc rowSpan="2">
                  <a:txBody>
                    <a:bodyPr/>
                    <a:lstStyle/>
                    <a:p>
                      <a:pPr indent="0" lvl="0" marL="0" rtl="0" algn="ctr">
                        <a:spcBef>
                          <a:spcPts val="0"/>
                        </a:spcBef>
                        <a:spcAft>
                          <a:spcPts val="0"/>
                        </a:spcAft>
                        <a:buNone/>
                      </a:pPr>
                      <a:r>
                        <a:rPr lang="en" sz="1700">
                          <a:solidFill>
                            <a:schemeClr val="dk1"/>
                          </a:solidFill>
                        </a:rPr>
                        <a:t>Algorithm</a:t>
                      </a:r>
                      <a:endParaRPr/>
                    </a:p>
                  </a:txBody>
                  <a:tcPr marT="91425" marB="91425" marR="91425" marL="91425"/>
                </a:tc>
                <a:tc rowSpan="2">
                  <a:txBody>
                    <a:bodyPr/>
                    <a:lstStyle/>
                    <a:p>
                      <a:pPr indent="0" lvl="0" marL="0" rtl="0" algn="ctr">
                        <a:spcBef>
                          <a:spcPts val="0"/>
                        </a:spcBef>
                        <a:spcAft>
                          <a:spcPts val="0"/>
                        </a:spcAft>
                        <a:buNone/>
                      </a:pPr>
                      <a:r>
                        <a:rPr lang="en" sz="1700">
                          <a:solidFill>
                            <a:schemeClr val="dk1"/>
                          </a:solidFill>
                        </a:rPr>
                        <a:t>Best Accuracy(%)</a:t>
                      </a:r>
                      <a:endParaRPr/>
                    </a:p>
                  </a:txBody>
                  <a:tcPr marT="91425" marB="91425" marR="91425" marL="91425"/>
                </a:tc>
                <a:tc gridSpan="2">
                  <a:txBody>
                    <a:bodyPr/>
                    <a:lstStyle/>
                    <a:p>
                      <a:pPr indent="0" lvl="0" marL="0" rtl="0" algn="ctr">
                        <a:spcBef>
                          <a:spcPts val="0"/>
                        </a:spcBef>
                        <a:spcAft>
                          <a:spcPts val="0"/>
                        </a:spcAft>
                        <a:buNone/>
                      </a:pPr>
                      <a:r>
                        <a:rPr lang="en" sz="1700">
                          <a:solidFill>
                            <a:schemeClr val="dk1"/>
                          </a:solidFill>
                        </a:rPr>
                        <a:t>Evaluate with test set</a:t>
                      </a:r>
                      <a:endParaRPr/>
                    </a:p>
                  </a:txBody>
                  <a:tcPr marT="91425" marB="91425" marR="91425" marL="91425"/>
                </a:tc>
                <a:tc hMerge="1"/>
              </a:tr>
              <a:tr h="546575">
                <a:tc vMerge="1"/>
                <a:tc vMerge="1"/>
                <a:tc>
                  <a:txBody>
                    <a:bodyPr/>
                    <a:lstStyle/>
                    <a:p>
                      <a:pPr indent="0" lvl="0" marL="0" rtl="0" algn="ctr">
                        <a:spcBef>
                          <a:spcPts val="0"/>
                        </a:spcBef>
                        <a:spcAft>
                          <a:spcPts val="0"/>
                        </a:spcAft>
                        <a:buNone/>
                      </a:pPr>
                      <a:r>
                        <a:rPr lang="en" sz="1700">
                          <a:solidFill>
                            <a:schemeClr val="dk1"/>
                          </a:solidFill>
                        </a:rPr>
                        <a:t>R^2 Score</a:t>
                      </a:r>
                      <a:endParaRPr/>
                    </a:p>
                  </a:txBody>
                  <a:tcPr marT="91425" marB="91425" marR="91425" marL="91425"/>
                </a:tc>
                <a:tc>
                  <a:txBody>
                    <a:bodyPr/>
                    <a:lstStyle/>
                    <a:p>
                      <a:pPr indent="0" lvl="0" marL="0" rtl="0" algn="ctr">
                        <a:spcBef>
                          <a:spcPts val="0"/>
                        </a:spcBef>
                        <a:spcAft>
                          <a:spcPts val="0"/>
                        </a:spcAft>
                        <a:buNone/>
                      </a:pPr>
                      <a:r>
                        <a:rPr lang="en" sz="1700">
                          <a:solidFill>
                            <a:schemeClr val="dk1"/>
                          </a:solidFill>
                        </a:rPr>
                        <a:t>RMSE Score</a:t>
                      </a:r>
                      <a:endParaRPr/>
                    </a:p>
                  </a:txBody>
                  <a:tcPr marT="91425" marB="91425" marR="91425" marL="91425"/>
                </a:tc>
              </a:tr>
              <a:tr h="500375">
                <a:tc>
                  <a:txBody>
                    <a:bodyPr/>
                    <a:lstStyle/>
                    <a:p>
                      <a:pPr indent="0" lvl="0" marL="0" rtl="0" algn="ctr">
                        <a:spcBef>
                          <a:spcPts val="0"/>
                        </a:spcBef>
                        <a:spcAft>
                          <a:spcPts val="0"/>
                        </a:spcAft>
                        <a:buNone/>
                      </a:pPr>
                      <a:r>
                        <a:rPr lang="en" sz="1700">
                          <a:solidFill>
                            <a:schemeClr val="dk1"/>
                          </a:solidFill>
                        </a:rPr>
                        <a:t>Linear Regression</a:t>
                      </a:r>
                      <a:endParaRPr/>
                    </a:p>
                  </a:txBody>
                  <a:tcPr marT="91425" marB="91425" marR="91425" marL="91425"/>
                </a:tc>
                <a:tc>
                  <a:txBody>
                    <a:bodyPr/>
                    <a:lstStyle/>
                    <a:p>
                      <a:pPr indent="0" lvl="0" marL="0" rtl="0" algn="ctr">
                        <a:spcBef>
                          <a:spcPts val="0"/>
                        </a:spcBef>
                        <a:spcAft>
                          <a:spcPts val="0"/>
                        </a:spcAft>
                        <a:buNone/>
                      </a:pPr>
                      <a:r>
                        <a:rPr lang="en" sz="1700">
                          <a:solidFill>
                            <a:schemeClr val="dk1"/>
                          </a:solidFill>
                        </a:rPr>
                        <a:t>78.94861</a:t>
                      </a:r>
                      <a:endParaRPr/>
                    </a:p>
                  </a:txBody>
                  <a:tcPr marT="91425" marB="91425" marR="91425" marL="91425"/>
                </a:tc>
                <a:tc>
                  <a:txBody>
                    <a:bodyPr/>
                    <a:lstStyle/>
                    <a:p>
                      <a:pPr indent="0" lvl="0" marL="0" rtl="0" algn="ctr">
                        <a:spcBef>
                          <a:spcPts val="0"/>
                        </a:spcBef>
                        <a:spcAft>
                          <a:spcPts val="0"/>
                        </a:spcAft>
                        <a:buNone/>
                      </a:pPr>
                      <a:r>
                        <a:rPr lang="en" sz="1700">
                          <a:solidFill>
                            <a:schemeClr val="dk1"/>
                          </a:solidFill>
                        </a:rPr>
                        <a:t>0.79785606</a:t>
                      </a:r>
                      <a:endParaRPr/>
                    </a:p>
                  </a:txBody>
                  <a:tcPr marT="91425" marB="91425" marR="91425" marL="91425"/>
                </a:tc>
                <a:tc>
                  <a:txBody>
                    <a:bodyPr/>
                    <a:lstStyle/>
                    <a:p>
                      <a:pPr indent="0" lvl="0" marL="0" rtl="0" algn="ctr">
                        <a:spcBef>
                          <a:spcPts val="0"/>
                        </a:spcBef>
                        <a:spcAft>
                          <a:spcPts val="0"/>
                        </a:spcAft>
                        <a:buNone/>
                      </a:pPr>
                      <a:r>
                        <a:rPr lang="en" sz="1700">
                          <a:solidFill>
                            <a:schemeClr val="dk1"/>
                          </a:solidFill>
                        </a:rPr>
                        <a:t>218.31509124</a:t>
                      </a:r>
                      <a:endParaRPr/>
                    </a:p>
                  </a:txBody>
                  <a:tcPr marT="91425" marB="91425" marR="91425" marL="91425"/>
                </a:tc>
              </a:tr>
              <a:tr h="500375">
                <a:tc>
                  <a:txBody>
                    <a:bodyPr/>
                    <a:lstStyle/>
                    <a:p>
                      <a:pPr indent="0" lvl="0" marL="0" rtl="0" algn="ctr">
                        <a:spcBef>
                          <a:spcPts val="0"/>
                        </a:spcBef>
                        <a:spcAft>
                          <a:spcPts val="0"/>
                        </a:spcAft>
                        <a:buNone/>
                      </a:pPr>
                      <a:r>
                        <a:rPr lang="en" sz="1700">
                          <a:solidFill>
                            <a:schemeClr val="dk1"/>
                          </a:solidFill>
                        </a:rPr>
                        <a:t>KNN</a:t>
                      </a:r>
                      <a:endParaRPr/>
                    </a:p>
                  </a:txBody>
                  <a:tcPr marT="91425" marB="91425" marR="91425" marL="91425"/>
                </a:tc>
                <a:tc>
                  <a:txBody>
                    <a:bodyPr/>
                    <a:lstStyle/>
                    <a:p>
                      <a:pPr indent="0" lvl="0" marL="0" rtl="0" algn="ctr">
                        <a:spcBef>
                          <a:spcPts val="0"/>
                        </a:spcBef>
                        <a:spcAft>
                          <a:spcPts val="0"/>
                        </a:spcAft>
                        <a:buNone/>
                      </a:pPr>
                      <a:r>
                        <a:rPr lang="en" sz="1700">
                          <a:solidFill>
                            <a:schemeClr val="dk1"/>
                          </a:solidFill>
                        </a:rPr>
                        <a:t>83.30294</a:t>
                      </a:r>
                      <a:endParaRPr/>
                    </a:p>
                  </a:txBody>
                  <a:tcPr marT="91425" marB="91425" marR="91425" marL="91425"/>
                </a:tc>
                <a:tc>
                  <a:txBody>
                    <a:bodyPr/>
                    <a:lstStyle/>
                    <a:p>
                      <a:pPr indent="0" lvl="0" marL="0" rtl="0" algn="ctr">
                        <a:spcBef>
                          <a:spcPts val="0"/>
                        </a:spcBef>
                        <a:spcAft>
                          <a:spcPts val="0"/>
                        </a:spcAft>
                        <a:buNone/>
                      </a:pPr>
                      <a:r>
                        <a:rPr lang="en" sz="1700">
                          <a:solidFill>
                            <a:schemeClr val="dk1"/>
                          </a:solidFill>
                        </a:rPr>
                        <a:t>0.79865281</a:t>
                      </a:r>
                      <a:endParaRPr/>
                    </a:p>
                  </a:txBody>
                  <a:tcPr marT="91425" marB="91425" marR="91425" marL="91425"/>
                </a:tc>
                <a:tc>
                  <a:txBody>
                    <a:bodyPr/>
                    <a:lstStyle/>
                    <a:p>
                      <a:pPr indent="0" lvl="0" marL="0" rtl="0" algn="ctr">
                        <a:spcBef>
                          <a:spcPts val="0"/>
                        </a:spcBef>
                        <a:spcAft>
                          <a:spcPts val="0"/>
                        </a:spcAft>
                        <a:buNone/>
                      </a:pPr>
                      <a:r>
                        <a:rPr lang="en" sz="1700">
                          <a:solidFill>
                            <a:schemeClr val="dk1"/>
                          </a:solidFill>
                        </a:rPr>
                        <a:t>217.88442449</a:t>
                      </a:r>
                      <a:endParaRPr/>
                    </a:p>
                  </a:txBody>
                  <a:tcPr marT="91425" marB="91425" marR="91425" marL="91425"/>
                </a:tc>
              </a:tr>
              <a:tr h="500375">
                <a:tc>
                  <a:txBody>
                    <a:bodyPr/>
                    <a:lstStyle/>
                    <a:p>
                      <a:pPr indent="0" lvl="0" marL="0" rtl="0" algn="ctr">
                        <a:spcBef>
                          <a:spcPts val="0"/>
                        </a:spcBef>
                        <a:spcAft>
                          <a:spcPts val="0"/>
                        </a:spcAft>
                        <a:buNone/>
                      </a:pPr>
                      <a:r>
                        <a:rPr lang="en" sz="1700">
                          <a:solidFill>
                            <a:schemeClr val="dk1"/>
                          </a:solidFill>
                        </a:rPr>
                        <a:t>Random Forest</a:t>
                      </a:r>
                      <a:endParaRPr/>
                    </a:p>
                  </a:txBody>
                  <a:tcPr marT="91425" marB="91425" marR="91425" marL="91425"/>
                </a:tc>
                <a:tc>
                  <a:txBody>
                    <a:bodyPr/>
                    <a:lstStyle/>
                    <a:p>
                      <a:pPr indent="0" lvl="0" marL="0" rtl="0" algn="ctr">
                        <a:spcBef>
                          <a:spcPts val="0"/>
                        </a:spcBef>
                        <a:spcAft>
                          <a:spcPts val="0"/>
                        </a:spcAft>
                        <a:buNone/>
                      </a:pPr>
                      <a:r>
                        <a:rPr lang="en" sz="1700">
                          <a:solidFill>
                            <a:schemeClr val="dk1"/>
                          </a:solidFill>
                        </a:rPr>
                        <a:t>83.22301</a:t>
                      </a:r>
                      <a:endParaRPr/>
                    </a:p>
                  </a:txBody>
                  <a:tcPr marT="91425" marB="91425" marR="91425" marL="91425"/>
                </a:tc>
                <a:tc>
                  <a:txBody>
                    <a:bodyPr/>
                    <a:lstStyle/>
                    <a:p>
                      <a:pPr indent="0" lvl="0" marL="0" rtl="0" algn="ctr">
                        <a:spcBef>
                          <a:spcPts val="0"/>
                        </a:spcBef>
                        <a:spcAft>
                          <a:spcPts val="0"/>
                        </a:spcAft>
                        <a:buNone/>
                      </a:pPr>
                      <a:r>
                        <a:rPr lang="en" sz="1700">
                          <a:solidFill>
                            <a:schemeClr val="dk1"/>
                          </a:solidFill>
                        </a:rPr>
                        <a:t>0.88624928</a:t>
                      </a:r>
                      <a:endParaRPr/>
                    </a:p>
                  </a:txBody>
                  <a:tcPr marT="91425" marB="91425" marR="91425" marL="91425"/>
                </a:tc>
                <a:tc>
                  <a:txBody>
                    <a:bodyPr/>
                    <a:lstStyle/>
                    <a:p>
                      <a:pPr indent="0" lvl="0" marL="0" rtl="0" algn="ctr">
                        <a:spcBef>
                          <a:spcPts val="0"/>
                        </a:spcBef>
                        <a:spcAft>
                          <a:spcPts val="0"/>
                        </a:spcAft>
                        <a:buNone/>
                      </a:pPr>
                      <a:r>
                        <a:rPr lang="en" sz="1700">
                          <a:solidFill>
                            <a:schemeClr val="dk1"/>
                          </a:solidFill>
                        </a:rPr>
                        <a:t>163.76854107</a:t>
                      </a:r>
                      <a:endParaRPr/>
                    </a:p>
                  </a:txBody>
                  <a:tcPr marT="91425" marB="91425" marR="91425" marL="91425"/>
                </a:tc>
              </a:tr>
            </a:tbl>
          </a:graphicData>
        </a:graphic>
      </p:graphicFrame>
      <p:sp>
        <p:nvSpPr>
          <p:cNvPr id="393" name="Google Shape;393;p57"/>
          <p:cNvSpPr txBox="1"/>
          <p:nvPr/>
        </p:nvSpPr>
        <p:spPr>
          <a:xfrm>
            <a:off x="1640150" y="1194350"/>
            <a:ext cx="6061200" cy="54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dk2"/>
                </a:solidFill>
              </a:rPr>
              <a:t>Performance of predicting the close of Amazon stock</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8"/>
          <p:cNvSpPr txBox="1"/>
          <p:nvPr>
            <p:ph idx="2" type="title"/>
          </p:nvPr>
        </p:nvSpPr>
        <p:spPr>
          <a:xfrm>
            <a:off x="616600" y="295750"/>
            <a:ext cx="7602900" cy="59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a:p>
            <a:pPr indent="0" lvl="0" marL="0" rtl="0" algn="l">
              <a:spcBef>
                <a:spcPts val="0"/>
              </a:spcBef>
              <a:spcAft>
                <a:spcPts val="0"/>
              </a:spcAft>
              <a:buNone/>
            </a:pPr>
            <a:r>
              <a:t/>
            </a:r>
            <a:endParaRPr/>
          </a:p>
        </p:txBody>
      </p:sp>
      <p:sp>
        <p:nvSpPr>
          <p:cNvPr id="399" name="Google Shape;399;p58"/>
          <p:cNvSpPr txBox="1"/>
          <p:nvPr>
            <p:ph idx="1" type="body"/>
          </p:nvPr>
        </p:nvSpPr>
        <p:spPr>
          <a:xfrm>
            <a:off x="616600" y="1008525"/>
            <a:ext cx="7602900" cy="3771000"/>
          </a:xfrm>
          <a:prstGeom prst="rect">
            <a:avLst/>
          </a:prstGeom>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Font typeface="Lato"/>
              <a:buChar char="●"/>
            </a:pPr>
            <a:r>
              <a:rPr lang="en" sz="1700">
                <a:latin typeface="Lato"/>
                <a:ea typeface="Lato"/>
                <a:cs typeface="Lato"/>
                <a:sym typeface="Lato"/>
              </a:rPr>
              <a:t>There is a relatively high correlation between consumer movement/outdoor activity and S&amp;P 500 Index as well as Amazon stock</a:t>
            </a:r>
            <a:endParaRPr sz="1700">
              <a:latin typeface="Lato"/>
              <a:ea typeface="Lato"/>
              <a:cs typeface="Lato"/>
              <a:sym typeface="Lato"/>
            </a:endParaRPr>
          </a:p>
          <a:p>
            <a:pPr indent="-336550" lvl="0" marL="457200" rtl="0" algn="l">
              <a:lnSpc>
                <a:spcPct val="115000"/>
              </a:lnSpc>
              <a:spcBef>
                <a:spcPts val="1000"/>
              </a:spcBef>
              <a:spcAft>
                <a:spcPts val="0"/>
              </a:spcAft>
              <a:buSzPts val="1700"/>
              <a:buFont typeface="Lato"/>
              <a:buChar char="●"/>
            </a:pPr>
            <a:r>
              <a:rPr lang="en" sz="1700">
                <a:latin typeface="Lato"/>
                <a:ea typeface="Lato"/>
                <a:cs typeface="Lato"/>
                <a:sym typeface="Lato"/>
              </a:rPr>
              <a:t>Before July or so, less consumer movement/outdoor activity negatively affect the S&amp;P 500 Index/economy. After that time point, this effect disappeared. It has the same effect on Amazon stock. But Amazon stock cannot fully represent online shopping sales.</a:t>
            </a:r>
            <a:endParaRPr sz="1700">
              <a:latin typeface="Lato"/>
              <a:ea typeface="Lato"/>
              <a:cs typeface="Lato"/>
              <a:sym typeface="Lato"/>
            </a:endParaRPr>
          </a:p>
          <a:p>
            <a:pPr indent="-336550" lvl="0" marL="457200" rtl="0" algn="l">
              <a:lnSpc>
                <a:spcPct val="115000"/>
              </a:lnSpc>
              <a:spcBef>
                <a:spcPts val="1000"/>
              </a:spcBef>
              <a:spcAft>
                <a:spcPts val="1000"/>
              </a:spcAft>
              <a:buSzPts val="1700"/>
              <a:buFont typeface="Lato"/>
              <a:buChar char="●"/>
            </a:pPr>
            <a:r>
              <a:rPr lang="en" sz="1700">
                <a:latin typeface="Lato"/>
                <a:ea typeface="Lato"/>
                <a:cs typeface="Lato"/>
                <a:sym typeface="Lato"/>
              </a:rPr>
              <a:t>The regression model of predicting the stock price by using the data of mobility is available even though the performance is not perfect</a:t>
            </a:r>
            <a:endParaRPr sz="1700">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9"/>
          <p:cNvSpPr txBox="1"/>
          <p:nvPr>
            <p:ph idx="2" type="title"/>
          </p:nvPr>
        </p:nvSpPr>
        <p:spPr>
          <a:xfrm>
            <a:off x="367125" y="403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a:t>
            </a:r>
            <a:r>
              <a:rPr lang="en"/>
              <a:t>Data	</a:t>
            </a:r>
            <a:r>
              <a:rPr lang="en" sz="1700"/>
              <a:t>From 2/18/2020 to 12/02/2020</a:t>
            </a:r>
            <a:endParaRPr sz="1700"/>
          </a:p>
        </p:txBody>
      </p:sp>
      <p:sp>
        <p:nvSpPr>
          <p:cNvPr id="405" name="Google Shape;405;p59"/>
          <p:cNvSpPr txBox="1"/>
          <p:nvPr>
            <p:ph idx="1" type="body"/>
          </p:nvPr>
        </p:nvSpPr>
        <p:spPr>
          <a:xfrm>
            <a:off x="232200" y="1510900"/>
            <a:ext cx="8679600" cy="3803700"/>
          </a:xfrm>
          <a:prstGeom prst="rect">
            <a:avLst/>
          </a:prstGeom>
        </p:spPr>
        <p:txBody>
          <a:bodyPr anchorCtr="0" anchor="t" bIns="91425" lIns="91425" spcFirstLastPara="1" rIns="91425" wrap="square" tIns="91425">
            <a:noAutofit/>
          </a:bodyPr>
          <a:lstStyle/>
          <a:p>
            <a:pPr indent="-330200" lvl="0" marL="457200" rtl="0" algn="l">
              <a:lnSpc>
                <a:spcPct val="200000"/>
              </a:lnSpc>
              <a:spcBef>
                <a:spcPts val="0"/>
              </a:spcBef>
              <a:spcAft>
                <a:spcPts val="0"/>
              </a:spcAft>
              <a:buSzPts val="1600"/>
              <a:buChar char="●"/>
            </a:pPr>
            <a:r>
              <a:rPr lang="en" sz="1600"/>
              <a:t>Use S&amp;P 500 Index and Google Consumer Mobility data again as a proxies </a:t>
            </a:r>
            <a:endParaRPr sz="1200">
              <a:solidFill>
                <a:schemeClr val="dk1"/>
              </a:solidFill>
              <a:latin typeface="Times New Roman"/>
              <a:ea typeface="Times New Roman"/>
              <a:cs typeface="Times New Roman"/>
              <a:sym typeface="Times New Roman"/>
            </a:endParaRPr>
          </a:p>
          <a:p>
            <a:pPr indent="457200" lvl="0" marL="457200" rtl="0" algn="l">
              <a:lnSpc>
                <a:spcPct val="20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330200" lvl="0" marL="457200" marR="0" rtl="0" algn="l">
              <a:lnSpc>
                <a:spcPct val="200000"/>
              </a:lnSpc>
              <a:spcBef>
                <a:spcPts val="0"/>
              </a:spcBef>
              <a:spcAft>
                <a:spcPts val="0"/>
              </a:spcAft>
              <a:buSzPts val="1600"/>
              <a:buChar char="●"/>
            </a:pPr>
            <a:r>
              <a:rPr lang="en" sz="1600"/>
              <a:t>Use Disney stock as a proxy for outdoor events and general entertainment industry</a:t>
            </a:r>
            <a:endParaRPr sz="1600"/>
          </a:p>
          <a:p>
            <a:pPr indent="0" lvl="0" marL="914400" rtl="0" algn="l">
              <a:lnSpc>
                <a:spcPct val="200000"/>
              </a:lnSpc>
              <a:spcBef>
                <a:spcPts val="0"/>
              </a:spcBef>
              <a:spcAft>
                <a:spcPts val="0"/>
              </a:spcAft>
              <a:buNone/>
            </a:pPr>
            <a:r>
              <a:rPr lang="en" sz="1200">
                <a:solidFill>
                  <a:schemeClr val="dk1"/>
                </a:solidFill>
                <a:latin typeface="Times New Roman"/>
                <a:ea typeface="Times New Roman"/>
                <a:cs typeface="Times New Roman"/>
                <a:sym typeface="Times New Roman"/>
              </a:rPr>
              <a:t>Source: </a:t>
            </a:r>
            <a:r>
              <a:rPr lang="en" sz="1200">
                <a:solidFill>
                  <a:schemeClr val="dk1"/>
                </a:solidFill>
                <a:latin typeface="Times New Roman"/>
                <a:ea typeface="Times New Roman"/>
                <a:cs typeface="Times New Roman"/>
                <a:sym typeface="Times New Roman"/>
              </a:rPr>
              <a:t>https://finance.yahoo.com/quote/DIS/history?p=DIS</a:t>
            </a:r>
            <a:endParaRPr sz="16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0"/>
          <p:cNvSpPr txBox="1"/>
          <p:nvPr>
            <p:ph idx="2" type="title"/>
          </p:nvPr>
        </p:nvSpPr>
        <p:spPr>
          <a:xfrm>
            <a:off x="62550" y="43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EDA	</a:t>
            </a:r>
            <a:r>
              <a:rPr lang="en" sz="1600">
                <a:solidFill>
                  <a:schemeClr val="dk2"/>
                </a:solidFill>
              </a:rPr>
              <a:t>Time Series Plot</a:t>
            </a:r>
            <a:endParaRPr sz="1700"/>
          </a:p>
        </p:txBody>
      </p:sp>
      <p:sp>
        <p:nvSpPr>
          <p:cNvPr id="411" name="Google Shape;411;p60"/>
          <p:cNvSpPr txBox="1"/>
          <p:nvPr>
            <p:ph idx="1" type="body"/>
          </p:nvPr>
        </p:nvSpPr>
        <p:spPr>
          <a:xfrm>
            <a:off x="152700" y="616325"/>
            <a:ext cx="8872200" cy="44253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t/>
            </a:r>
            <a:endParaRPr sz="1600"/>
          </a:p>
        </p:txBody>
      </p:sp>
      <p:pic>
        <p:nvPicPr>
          <p:cNvPr id="412" name="Google Shape;412;p60"/>
          <p:cNvPicPr preferRelativeResize="0"/>
          <p:nvPr/>
        </p:nvPicPr>
        <p:blipFill>
          <a:blip r:embed="rId3">
            <a:alphaModFix/>
          </a:blip>
          <a:stretch>
            <a:fillRect/>
          </a:stretch>
        </p:blipFill>
        <p:spPr>
          <a:xfrm>
            <a:off x="152700" y="1612551"/>
            <a:ext cx="3653324" cy="1994449"/>
          </a:xfrm>
          <a:prstGeom prst="rect">
            <a:avLst/>
          </a:prstGeom>
          <a:noFill/>
          <a:ln>
            <a:noFill/>
          </a:ln>
        </p:spPr>
      </p:pic>
      <p:pic>
        <p:nvPicPr>
          <p:cNvPr id="413" name="Google Shape;413;p60"/>
          <p:cNvPicPr preferRelativeResize="0"/>
          <p:nvPr/>
        </p:nvPicPr>
        <p:blipFill>
          <a:blip r:embed="rId4">
            <a:alphaModFix/>
          </a:blip>
          <a:stretch>
            <a:fillRect/>
          </a:stretch>
        </p:blipFill>
        <p:spPr>
          <a:xfrm>
            <a:off x="4623125" y="608375"/>
            <a:ext cx="3653327" cy="2004954"/>
          </a:xfrm>
          <a:prstGeom prst="rect">
            <a:avLst/>
          </a:prstGeom>
          <a:noFill/>
          <a:ln>
            <a:noFill/>
          </a:ln>
        </p:spPr>
      </p:pic>
      <p:pic>
        <p:nvPicPr>
          <p:cNvPr id="414" name="Google Shape;414;p60"/>
          <p:cNvPicPr preferRelativeResize="0"/>
          <p:nvPr/>
        </p:nvPicPr>
        <p:blipFill rotWithShape="1">
          <a:blip r:embed="rId5">
            <a:alphaModFix/>
          </a:blip>
          <a:srcRect b="-193" l="2690" r="-4585" t="-1701"/>
          <a:stretch/>
        </p:blipFill>
        <p:spPr>
          <a:xfrm>
            <a:off x="4649475" y="2766337"/>
            <a:ext cx="3653326" cy="20321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1"/>
          <p:cNvSpPr txBox="1"/>
          <p:nvPr>
            <p:ph idx="2" type="title"/>
          </p:nvPr>
        </p:nvSpPr>
        <p:spPr>
          <a:xfrm>
            <a:off x="62550" y="43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EDA	</a:t>
            </a:r>
            <a:r>
              <a:rPr lang="en" sz="1600">
                <a:solidFill>
                  <a:schemeClr val="dk2"/>
                </a:solidFill>
              </a:rPr>
              <a:t>Scatter Plot (Disney stock)</a:t>
            </a:r>
            <a:endParaRPr/>
          </a:p>
        </p:txBody>
      </p:sp>
      <p:pic>
        <p:nvPicPr>
          <p:cNvPr id="420" name="Google Shape;420;p61"/>
          <p:cNvPicPr preferRelativeResize="0"/>
          <p:nvPr/>
        </p:nvPicPr>
        <p:blipFill>
          <a:blip r:embed="rId3">
            <a:alphaModFix/>
          </a:blip>
          <a:stretch>
            <a:fillRect/>
          </a:stretch>
        </p:blipFill>
        <p:spPr>
          <a:xfrm>
            <a:off x="88850" y="645725"/>
            <a:ext cx="3109673" cy="1954350"/>
          </a:xfrm>
          <a:prstGeom prst="rect">
            <a:avLst/>
          </a:prstGeom>
          <a:noFill/>
          <a:ln>
            <a:noFill/>
          </a:ln>
        </p:spPr>
      </p:pic>
      <p:pic>
        <p:nvPicPr>
          <p:cNvPr id="421" name="Google Shape;421;p61"/>
          <p:cNvPicPr preferRelativeResize="0"/>
          <p:nvPr/>
        </p:nvPicPr>
        <p:blipFill>
          <a:blip r:embed="rId4">
            <a:alphaModFix/>
          </a:blip>
          <a:stretch>
            <a:fillRect/>
          </a:stretch>
        </p:blipFill>
        <p:spPr>
          <a:xfrm>
            <a:off x="6294575" y="616325"/>
            <a:ext cx="2600421" cy="1930726"/>
          </a:xfrm>
          <a:prstGeom prst="rect">
            <a:avLst/>
          </a:prstGeom>
          <a:noFill/>
          <a:ln>
            <a:noFill/>
          </a:ln>
        </p:spPr>
      </p:pic>
      <p:pic>
        <p:nvPicPr>
          <p:cNvPr id="422" name="Google Shape;422;p61"/>
          <p:cNvPicPr preferRelativeResize="0"/>
          <p:nvPr/>
        </p:nvPicPr>
        <p:blipFill>
          <a:blip r:embed="rId5">
            <a:alphaModFix/>
          </a:blip>
          <a:stretch>
            <a:fillRect/>
          </a:stretch>
        </p:blipFill>
        <p:spPr>
          <a:xfrm>
            <a:off x="3119800" y="2876425"/>
            <a:ext cx="2938000" cy="1862375"/>
          </a:xfrm>
          <a:prstGeom prst="rect">
            <a:avLst/>
          </a:prstGeom>
          <a:noFill/>
          <a:ln>
            <a:noFill/>
          </a:ln>
        </p:spPr>
      </p:pic>
      <p:pic>
        <p:nvPicPr>
          <p:cNvPr id="423" name="Google Shape;423;p61"/>
          <p:cNvPicPr preferRelativeResize="0"/>
          <p:nvPr/>
        </p:nvPicPr>
        <p:blipFill>
          <a:blip r:embed="rId6">
            <a:alphaModFix/>
          </a:blip>
          <a:stretch>
            <a:fillRect/>
          </a:stretch>
        </p:blipFill>
        <p:spPr>
          <a:xfrm>
            <a:off x="3305087" y="616325"/>
            <a:ext cx="2882925" cy="1930719"/>
          </a:xfrm>
          <a:prstGeom prst="rect">
            <a:avLst/>
          </a:prstGeom>
          <a:noFill/>
          <a:ln>
            <a:noFill/>
          </a:ln>
        </p:spPr>
      </p:pic>
      <p:pic>
        <p:nvPicPr>
          <p:cNvPr id="424" name="Google Shape;424;p61"/>
          <p:cNvPicPr preferRelativeResize="0"/>
          <p:nvPr/>
        </p:nvPicPr>
        <p:blipFill>
          <a:blip r:embed="rId7">
            <a:alphaModFix/>
          </a:blip>
          <a:stretch>
            <a:fillRect/>
          </a:stretch>
        </p:blipFill>
        <p:spPr>
          <a:xfrm>
            <a:off x="152699" y="2895350"/>
            <a:ext cx="2845399" cy="1824525"/>
          </a:xfrm>
          <a:prstGeom prst="rect">
            <a:avLst/>
          </a:prstGeom>
          <a:noFill/>
          <a:ln>
            <a:noFill/>
          </a:ln>
        </p:spPr>
      </p:pic>
      <p:pic>
        <p:nvPicPr>
          <p:cNvPr id="425" name="Google Shape;425;p61"/>
          <p:cNvPicPr preferRelativeResize="0"/>
          <p:nvPr/>
        </p:nvPicPr>
        <p:blipFill>
          <a:blip r:embed="rId8">
            <a:alphaModFix/>
          </a:blip>
          <a:stretch>
            <a:fillRect/>
          </a:stretch>
        </p:blipFill>
        <p:spPr>
          <a:xfrm>
            <a:off x="6141975" y="2868525"/>
            <a:ext cx="2882916" cy="1824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2"/>
          <p:cNvSpPr txBox="1"/>
          <p:nvPr>
            <p:ph idx="2" type="title"/>
          </p:nvPr>
        </p:nvSpPr>
        <p:spPr>
          <a:xfrm>
            <a:off x="62550" y="43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EDA	</a:t>
            </a:r>
            <a:r>
              <a:rPr lang="en" sz="1600">
                <a:solidFill>
                  <a:schemeClr val="dk2"/>
                </a:solidFill>
              </a:rPr>
              <a:t>Heatmap</a:t>
            </a:r>
            <a:r>
              <a:rPr lang="en" sz="1700"/>
              <a:t> </a:t>
            </a:r>
            <a:endParaRPr/>
          </a:p>
        </p:txBody>
      </p:sp>
      <p:pic>
        <p:nvPicPr>
          <p:cNvPr id="431" name="Google Shape;431;p62"/>
          <p:cNvPicPr preferRelativeResize="0"/>
          <p:nvPr/>
        </p:nvPicPr>
        <p:blipFill>
          <a:blip r:embed="rId3">
            <a:alphaModFix/>
          </a:blip>
          <a:stretch>
            <a:fillRect/>
          </a:stretch>
        </p:blipFill>
        <p:spPr>
          <a:xfrm>
            <a:off x="62550" y="616325"/>
            <a:ext cx="4451101" cy="3855675"/>
          </a:xfrm>
          <a:prstGeom prst="rect">
            <a:avLst/>
          </a:prstGeom>
          <a:noFill/>
          <a:ln>
            <a:noFill/>
          </a:ln>
        </p:spPr>
      </p:pic>
      <p:pic>
        <p:nvPicPr>
          <p:cNvPr id="432" name="Google Shape;432;p62"/>
          <p:cNvPicPr preferRelativeResize="0"/>
          <p:nvPr/>
        </p:nvPicPr>
        <p:blipFill>
          <a:blip r:embed="rId4">
            <a:alphaModFix/>
          </a:blip>
          <a:stretch>
            <a:fillRect/>
          </a:stretch>
        </p:blipFill>
        <p:spPr>
          <a:xfrm>
            <a:off x="4572000" y="616325"/>
            <a:ext cx="4483796" cy="3855676"/>
          </a:xfrm>
          <a:prstGeom prst="rect">
            <a:avLst/>
          </a:prstGeom>
          <a:noFill/>
          <a:ln>
            <a:noFill/>
          </a:ln>
        </p:spPr>
      </p:pic>
      <p:sp>
        <p:nvSpPr>
          <p:cNvPr id="433" name="Google Shape;433;p62"/>
          <p:cNvSpPr/>
          <p:nvPr/>
        </p:nvSpPr>
        <p:spPr>
          <a:xfrm>
            <a:off x="1515975" y="536600"/>
            <a:ext cx="397200" cy="3204000"/>
          </a:xfrm>
          <a:prstGeom prst="ellipse">
            <a:avLst/>
          </a:prstGeom>
          <a:no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62"/>
          <p:cNvSpPr/>
          <p:nvPr/>
        </p:nvSpPr>
        <p:spPr>
          <a:xfrm>
            <a:off x="6057275" y="536600"/>
            <a:ext cx="430200" cy="3204000"/>
          </a:xfrm>
          <a:prstGeom prst="ellipse">
            <a:avLst/>
          </a:prstGeom>
          <a:no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62"/>
          <p:cNvSpPr/>
          <p:nvPr/>
        </p:nvSpPr>
        <p:spPr>
          <a:xfrm rot="5400000">
            <a:off x="6646550" y="-118600"/>
            <a:ext cx="569400" cy="3204000"/>
          </a:xfrm>
          <a:prstGeom prst="ellipse">
            <a:avLst/>
          </a:prstGeom>
          <a:no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62"/>
          <p:cNvSpPr/>
          <p:nvPr/>
        </p:nvSpPr>
        <p:spPr>
          <a:xfrm rot="5400000">
            <a:off x="2105575" y="-118600"/>
            <a:ext cx="569400" cy="3204000"/>
          </a:xfrm>
          <a:prstGeom prst="ellipse">
            <a:avLst/>
          </a:prstGeom>
          <a:no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3"/>
          <p:cNvSpPr txBox="1"/>
          <p:nvPr>
            <p:ph idx="2" type="title"/>
          </p:nvPr>
        </p:nvSpPr>
        <p:spPr>
          <a:xfrm>
            <a:off x="201400" y="295750"/>
            <a:ext cx="7602900" cy="59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Regression Model  </a:t>
            </a:r>
            <a:endParaRPr/>
          </a:p>
        </p:txBody>
      </p:sp>
      <p:graphicFrame>
        <p:nvGraphicFramePr>
          <p:cNvPr id="442" name="Google Shape;442;p63"/>
          <p:cNvGraphicFramePr/>
          <p:nvPr/>
        </p:nvGraphicFramePr>
        <p:xfrm>
          <a:off x="1093263" y="932638"/>
          <a:ext cx="3000000" cy="3000000"/>
        </p:xfrm>
        <a:graphic>
          <a:graphicData uri="http://schemas.openxmlformats.org/drawingml/2006/table">
            <a:tbl>
              <a:tblPr>
                <a:noFill/>
                <a:tableStyleId>{6D7F2553-FA85-40F5-B1EF-F8E0585CEE0F}</a:tableStyleId>
              </a:tblPr>
              <a:tblGrid>
                <a:gridCol w="1848750"/>
                <a:gridCol w="1629975"/>
                <a:gridCol w="1739375"/>
                <a:gridCol w="1739375"/>
              </a:tblGrid>
              <a:tr h="308300">
                <a:tc rowSpan="2">
                  <a:txBody>
                    <a:bodyPr/>
                    <a:lstStyle/>
                    <a:p>
                      <a:pPr indent="0" lvl="0" marL="0" rtl="0" algn="ctr">
                        <a:spcBef>
                          <a:spcPts val="0"/>
                        </a:spcBef>
                        <a:spcAft>
                          <a:spcPts val="0"/>
                        </a:spcAft>
                        <a:buNone/>
                      </a:pPr>
                      <a:r>
                        <a:rPr lang="en" sz="1000">
                          <a:solidFill>
                            <a:schemeClr val="dk1"/>
                          </a:solidFill>
                        </a:rPr>
                        <a:t>Algorithm</a:t>
                      </a:r>
                      <a:endParaRPr sz="700"/>
                    </a:p>
                  </a:txBody>
                  <a:tcPr marT="91425" marB="91425" marR="91425" marL="91425"/>
                </a:tc>
                <a:tc rowSpan="2">
                  <a:txBody>
                    <a:bodyPr/>
                    <a:lstStyle/>
                    <a:p>
                      <a:pPr indent="0" lvl="0" marL="0" rtl="0" algn="ctr">
                        <a:spcBef>
                          <a:spcPts val="0"/>
                        </a:spcBef>
                        <a:spcAft>
                          <a:spcPts val="0"/>
                        </a:spcAft>
                        <a:buNone/>
                      </a:pPr>
                      <a:r>
                        <a:rPr lang="en" sz="1000">
                          <a:solidFill>
                            <a:schemeClr val="dk1"/>
                          </a:solidFill>
                        </a:rPr>
                        <a:t>Best Accuracy(%)</a:t>
                      </a:r>
                      <a:endParaRPr sz="700"/>
                    </a:p>
                  </a:txBody>
                  <a:tcPr marT="91425" marB="91425" marR="91425" marL="91425">
                    <a:lnB cap="flat" cmpd="sng" w="9525">
                      <a:solidFill>
                        <a:srgbClr val="9E9E9E"/>
                      </a:solidFill>
                      <a:prstDash val="solid"/>
                      <a:round/>
                      <a:headEnd len="sm" w="sm" type="none"/>
                      <a:tailEnd len="sm" w="sm" type="none"/>
                    </a:lnB>
                  </a:tcPr>
                </a:tc>
                <a:tc gridSpan="2">
                  <a:txBody>
                    <a:bodyPr/>
                    <a:lstStyle/>
                    <a:p>
                      <a:pPr indent="0" lvl="0" marL="0" rtl="0" algn="ctr">
                        <a:spcBef>
                          <a:spcPts val="0"/>
                        </a:spcBef>
                        <a:spcAft>
                          <a:spcPts val="0"/>
                        </a:spcAft>
                        <a:buNone/>
                      </a:pPr>
                      <a:r>
                        <a:rPr lang="en" sz="1000">
                          <a:solidFill>
                            <a:schemeClr val="dk1"/>
                          </a:solidFill>
                        </a:rPr>
                        <a:t>Evaluate with test set</a:t>
                      </a:r>
                      <a:endParaRPr sz="700"/>
                    </a:p>
                  </a:txBody>
                  <a:tcPr marT="91425" marB="91425" marR="91425" marL="91425"/>
                </a:tc>
                <a:tc hMerge="1"/>
              </a:tr>
              <a:tr h="308300">
                <a:tc vMerge="1"/>
                <a:tc vMerge="1"/>
                <a:tc>
                  <a:txBody>
                    <a:bodyPr/>
                    <a:lstStyle/>
                    <a:p>
                      <a:pPr indent="0" lvl="0" marL="0" rtl="0" algn="ctr">
                        <a:spcBef>
                          <a:spcPts val="0"/>
                        </a:spcBef>
                        <a:spcAft>
                          <a:spcPts val="0"/>
                        </a:spcAft>
                        <a:buNone/>
                      </a:pPr>
                      <a:r>
                        <a:rPr lang="en" sz="1000">
                          <a:solidFill>
                            <a:schemeClr val="dk1"/>
                          </a:solidFill>
                        </a:rPr>
                        <a:t>R^2 Score</a:t>
                      </a:r>
                      <a:endParaRPr sz="7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rPr>
                        <a:t>RMSE Score</a:t>
                      </a:r>
                      <a:endParaRPr sz="700"/>
                    </a:p>
                  </a:txBody>
                  <a:tcPr marT="91425" marB="91425" marR="91425" marL="91425">
                    <a:lnB cap="flat" cmpd="sng" w="9525">
                      <a:solidFill>
                        <a:srgbClr val="9E9E9E"/>
                      </a:solidFill>
                      <a:prstDash val="solid"/>
                      <a:round/>
                      <a:headEnd len="sm" w="sm" type="none"/>
                      <a:tailEnd len="sm" w="sm" type="none"/>
                    </a:lnB>
                  </a:tcPr>
                </a:tc>
              </a:tr>
              <a:tr h="308300">
                <a:tc>
                  <a:txBody>
                    <a:bodyPr/>
                    <a:lstStyle/>
                    <a:p>
                      <a:pPr indent="0" lvl="0" marL="0" rtl="0" algn="ctr">
                        <a:spcBef>
                          <a:spcPts val="0"/>
                        </a:spcBef>
                        <a:spcAft>
                          <a:spcPts val="0"/>
                        </a:spcAft>
                        <a:buNone/>
                      </a:pPr>
                      <a:r>
                        <a:rPr lang="en" sz="1000">
                          <a:solidFill>
                            <a:schemeClr val="dk1"/>
                          </a:solidFill>
                        </a:rPr>
                        <a:t>Linear Regression</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000">
                          <a:solidFill>
                            <a:schemeClr val="dk1"/>
                          </a:solidFill>
                        </a:rPr>
                        <a:t>78.94861</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rPr>
                        <a:t>0.79785606</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rPr>
                        <a:t>218.31509124</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8300">
                <a:tc>
                  <a:txBody>
                    <a:bodyPr/>
                    <a:lstStyle/>
                    <a:p>
                      <a:pPr indent="0" lvl="0" marL="0" rtl="0" algn="ctr">
                        <a:spcBef>
                          <a:spcPts val="0"/>
                        </a:spcBef>
                        <a:spcAft>
                          <a:spcPts val="0"/>
                        </a:spcAft>
                        <a:buNone/>
                      </a:pPr>
                      <a:r>
                        <a:rPr lang="en" sz="1000">
                          <a:solidFill>
                            <a:schemeClr val="dk1"/>
                          </a:solidFill>
                        </a:rPr>
                        <a:t>KNN</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000">
                          <a:solidFill>
                            <a:schemeClr val="dk1"/>
                          </a:solidFill>
                        </a:rPr>
                        <a:t>83.30294</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rPr>
                        <a:t>0.79865281</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rPr>
                        <a:t>217.88442449</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8300">
                <a:tc>
                  <a:txBody>
                    <a:bodyPr/>
                    <a:lstStyle/>
                    <a:p>
                      <a:pPr indent="0" lvl="0" marL="0" rtl="0" algn="ctr">
                        <a:spcBef>
                          <a:spcPts val="0"/>
                        </a:spcBef>
                        <a:spcAft>
                          <a:spcPts val="0"/>
                        </a:spcAft>
                        <a:buNone/>
                      </a:pPr>
                      <a:r>
                        <a:rPr lang="en" sz="1000">
                          <a:solidFill>
                            <a:schemeClr val="dk1"/>
                          </a:solidFill>
                        </a:rPr>
                        <a:t>Random Forest</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000">
                          <a:solidFill>
                            <a:schemeClr val="dk1"/>
                          </a:solidFill>
                        </a:rPr>
                        <a:t>83.22301</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rPr>
                        <a:t>0.88624928</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rPr>
                        <a:t>163.76854107</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443" name="Google Shape;443;p63"/>
          <p:cNvSpPr txBox="1"/>
          <p:nvPr/>
        </p:nvSpPr>
        <p:spPr>
          <a:xfrm>
            <a:off x="2913625" y="320500"/>
            <a:ext cx="6020700" cy="54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dk2"/>
                </a:solidFill>
              </a:rPr>
              <a:t>Performance of p</a:t>
            </a:r>
            <a:r>
              <a:rPr lang="en" sz="1900">
                <a:solidFill>
                  <a:schemeClr val="dk2"/>
                </a:solidFill>
              </a:rPr>
              <a:t>redicting the close of </a:t>
            </a:r>
            <a:r>
              <a:rPr lang="en" sz="1900">
                <a:solidFill>
                  <a:schemeClr val="dk2"/>
                </a:solidFill>
              </a:rPr>
              <a:t>S&amp;P 500 index</a:t>
            </a:r>
            <a:endParaRPr sz="1700">
              <a:solidFill>
                <a:schemeClr val="dk1"/>
              </a:solidFill>
            </a:endParaRPr>
          </a:p>
        </p:txBody>
      </p:sp>
      <p:graphicFrame>
        <p:nvGraphicFramePr>
          <p:cNvPr id="444" name="Google Shape;444;p63"/>
          <p:cNvGraphicFramePr/>
          <p:nvPr/>
        </p:nvGraphicFramePr>
        <p:xfrm>
          <a:off x="1093250" y="2810338"/>
          <a:ext cx="3000000" cy="3000000"/>
        </p:xfrm>
        <a:graphic>
          <a:graphicData uri="http://schemas.openxmlformats.org/drawingml/2006/table">
            <a:tbl>
              <a:tblPr>
                <a:noFill/>
                <a:tableStyleId>{6D7F2553-FA85-40F5-B1EF-F8E0585CEE0F}</a:tableStyleId>
              </a:tblPr>
              <a:tblGrid>
                <a:gridCol w="1848750"/>
                <a:gridCol w="1629975"/>
                <a:gridCol w="1739375"/>
                <a:gridCol w="1739375"/>
              </a:tblGrid>
              <a:tr h="308300">
                <a:tc rowSpan="2">
                  <a:txBody>
                    <a:bodyPr/>
                    <a:lstStyle/>
                    <a:p>
                      <a:pPr indent="0" lvl="0" marL="0" rtl="0" algn="ctr">
                        <a:spcBef>
                          <a:spcPts val="0"/>
                        </a:spcBef>
                        <a:spcAft>
                          <a:spcPts val="0"/>
                        </a:spcAft>
                        <a:buNone/>
                      </a:pPr>
                      <a:r>
                        <a:rPr lang="en" sz="1000">
                          <a:solidFill>
                            <a:schemeClr val="dk1"/>
                          </a:solidFill>
                        </a:rPr>
                        <a:t>Algorithm</a:t>
                      </a:r>
                      <a:endParaRPr sz="700"/>
                    </a:p>
                  </a:txBody>
                  <a:tcPr marT="91425" marB="91425" marR="91425" marL="91425"/>
                </a:tc>
                <a:tc rowSpan="2">
                  <a:txBody>
                    <a:bodyPr/>
                    <a:lstStyle/>
                    <a:p>
                      <a:pPr indent="0" lvl="0" marL="0" rtl="0" algn="ctr">
                        <a:spcBef>
                          <a:spcPts val="0"/>
                        </a:spcBef>
                        <a:spcAft>
                          <a:spcPts val="0"/>
                        </a:spcAft>
                        <a:buNone/>
                      </a:pPr>
                      <a:r>
                        <a:rPr lang="en" sz="1000">
                          <a:solidFill>
                            <a:schemeClr val="dk1"/>
                          </a:solidFill>
                        </a:rPr>
                        <a:t>Best Accuracy(%)</a:t>
                      </a:r>
                      <a:endParaRPr sz="700"/>
                    </a:p>
                  </a:txBody>
                  <a:tcPr marT="91425" marB="91425" marR="91425" marL="91425"/>
                </a:tc>
                <a:tc gridSpan="2">
                  <a:txBody>
                    <a:bodyPr/>
                    <a:lstStyle/>
                    <a:p>
                      <a:pPr indent="0" lvl="0" marL="0" rtl="0" algn="ctr">
                        <a:spcBef>
                          <a:spcPts val="0"/>
                        </a:spcBef>
                        <a:spcAft>
                          <a:spcPts val="0"/>
                        </a:spcAft>
                        <a:buNone/>
                      </a:pPr>
                      <a:r>
                        <a:rPr lang="en" sz="1000">
                          <a:solidFill>
                            <a:schemeClr val="dk1"/>
                          </a:solidFill>
                        </a:rPr>
                        <a:t>Evaluate with test set</a:t>
                      </a:r>
                      <a:endParaRPr sz="700"/>
                    </a:p>
                  </a:txBody>
                  <a:tcPr marT="91425" marB="91425" marR="91425" marL="91425"/>
                </a:tc>
                <a:tc hMerge="1"/>
              </a:tr>
              <a:tr h="308300">
                <a:tc vMerge="1"/>
                <a:tc vMerge="1"/>
                <a:tc>
                  <a:txBody>
                    <a:bodyPr/>
                    <a:lstStyle/>
                    <a:p>
                      <a:pPr indent="0" lvl="0" marL="0" rtl="0" algn="ctr">
                        <a:spcBef>
                          <a:spcPts val="0"/>
                        </a:spcBef>
                        <a:spcAft>
                          <a:spcPts val="0"/>
                        </a:spcAft>
                        <a:buNone/>
                      </a:pPr>
                      <a:r>
                        <a:rPr lang="en" sz="1000">
                          <a:solidFill>
                            <a:schemeClr val="dk1"/>
                          </a:solidFill>
                        </a:rPr>
                        <a:t>R^2 Score</a:t>
                      </a:r>
                      <a:endParaRPr sz="700"/>
                    </a:p>
                  </a:txBody>
                  <a:tcPr marT="91425" marB="91425" marR="91425" marL="91425"/>
                </a:tc>
                <a:tc>
                  <a:txBody>
                    <a:bodyPr/>
                    <a:lstStyle/>
                    <a:p>
                      <a:pPr indent="0" lvl="0" marL="0" rtl="0" algn="ctr">
                        <a:spcBef>
                          <a:spcPts val="0"/>
                        </a:spcBef>
                        <a:spcAft>
                          <a:spcPts val="0"/>
                        </a:spcAft>
                        <a:buNone/>
                      </a:pPr>
                      <a:r>
                        <a:rPr lang="en" sz="1000">
                          <a:solidFill>
                            <a:schemeClr val="dk1"/>
                          </a:solidFill>
                        </a:rPr>
                        <a:t>RMSE Score</a:t>
                      </a:r>
                      <a:endParaRPr sz="700"/>
                    </a:p>
                  </a:txBody>
                  <a:tcPr marT="91425" marB="91425" marR="91425" marL="91425"/>
                </a:tc>
              </a:tr>
              <a:tr h="308300">
                <a:tc>
                  <a:txBody>
                    <a:bodyPr/>
                    <a:lstStyle/>
                    <a:p>
                      <a:pPr indent="0" lvl="0" marL="0" rtl="0" algn="ctr">
                        <a:spcBef>
                          <a:spcPts val="0"/>
                        </a:spcBef>
                        <a:spcAft>
                          <a:spcPts val="0"/>
                        </a:spcAft>
                        <a:buNone/>
                      </a:pPr>
                      <a:r>
                        <a:rPr lang="en" sz="1000">
                          <a:solidFill>
                            <a:schemeClr val="dk1"/>
                          </a:solidFill>
                        </a:rPr>
                        <a:t>Linear Regression</a:t>
                      </a:r>
                      <a:endParaRPr sz="700"/>
                    </a:p>
                  </a:txBody>
                  <a:tcPr marT="91425" marB="91425" marR="91425" marL="91425"/>
                </a:tc>
                <a:tc>
                  <a:txBody>
                    <a:bodyPr/>
                    <a:lstStyle/>
                    <a:p>
                      <a:pPr indent="0" lvl="0" marL="0" rtl="0" algn="ctr">
                        <a:spcBef>
                          <a:spcPts val="0"/>
                        </a:spcBef>
                        <a:spcAft>
                          <a:spcPts val="0"/>
                        </a:spcAft>
                        <a:buNone/>
                      </a:pPr>
                      <a:r>
                        <a:rPr lang="en" sz="1000">
                          <a:solidFill>
                            <a:schemeClr val="dk1"/>
                          </a:solidFill>
                        </a:rPr>
                        <a:t>59.17370</a:t>
                      </a:r>
                      <a:endParaRPr sz="700"/>
                    </a:p>
                  </a:txBody>
                  <a:tcPr marT="91425" marB="91425" marR="91425" marL="91425"/>
                </a:tc>
                <a:tc>
                  <a:txBody>
                    <a:bodyPr/>
                    <a:lstStyle/>
                    <a:p>
                      <a:pPr indent="0" lvl="0" marL="0" rtl="0" algn="ctr">
                        <a:spcBef>
                          <a:spcPts val="0"/>
                        </a:spcBef>
                        <a:spcAft>
                          <a:spcPts val="0"/>
                        </a:spcAft>
                        <a:buNone/>
                      </a:pPr>
                      <a:r>
                        <a:rPr lang="en" sz="1000">
                          <a:solidFill>
                            <a:schemeClr val="dk1"/>
                          </a:solidFill>
                        </a:rPr>
                        <a:t>0.39261053</a:t>
                      </a:r>
                      <a:endParaRPr sz="700"/>
                    </a:p>
                  </a:txBody>
                  <a:tcPr marT="91425" marB="91425" marR="91425" marL="91425"/>
                </a:tc>
                <a:tc>
                  <a:txBody>
                    <a:bodyPr/>
                    <a:lstStyle/>
                    <a:p>
                      <a:pPr indent="0" lvl="0" marL="0" rtl="0" algn="ctr">
                        <a:spcBef>
                          <a:spcPts val="0"/>
                        </a:spcBef>
                        <a:spcAft>
                          <a:spcPts val="0"/>
                        </a:spcAft>
                        <a:buNone/>
                      </a:pPr>
                      <a:r>
                        <a:rPr lang="en" sz="1000">
                          <a:solidFill>
                            <a:schemeClr val="dk1"/>
                          </a:solidFill>
                        </a:rPr>
                        <a:t>9.1074727831</a:t>
                      </a:r>
                      <a:endParaRPr sz="700"/>
                    </a:p>
                  </a:txBody>
                  <a:tcPr marT="91425" marB="91425" marR="91425" marL="91425"/>
                </a:tc>
              </a:tr>
              <a:tr h="308300">
                <a:tc>
                  <a:txBody>
                    <a:bodyPr/>
                    <a:lstStyle/>
                    <a:p>
                      <a:pPr indent="0" lvl="0" marL="0" rtl="0" algn="ctr">
                        <a:spcBef>
                          <a:spcPts val="0"/>
                        </a:spcBef>
                        <a:spcAft>
                          <a:spcPts val="0"/>
                        </a:spcAft>
                        <a:buNone/>
                      </a:pPr>
                      <a:r>
                        <a:rPr lang="en" sz="1000">
                          <a:solidFill>
                            <a:schemeClr val="dk1"/>
                          </a:solidFill>
                        </a:rPr>
                        <a:t>KNN</a:t>
                      </a:r>
                      <a:endParaRPr sz="700"/>
                    </a:p>
                  </a:txBody>
                  <a:tcPr marT="91425" marB="91425" marR="91425" marL="91425"/>
                </a:tc>
                <a:tc>
                  <a:txBody>
                    <a:bodyPr/>
                    <a:lstStyle/>
                    <a:p>
                      <a:pPr indent="0" lvl="0" marL="0" rtl="0" algn="ctr">
                        <a:spcBef>
                          <a:spcPts val="0"/>
                        </a:spcBef>
                        <a:spcAft>
                          <a:spcPts val="0"/>
                        </a:spcAft>
                        <a:buNone/>
                      </a:pPr>
                      <a:r>
                        <a:rPr lang="en" sz="1000">
                          <a:solidFill>
                            <a:schemeClr val="dk1"/>
                          </a:solidFill>
                        </a:rPr>
                        <a:t>70.64735</a:t>
                      </a:r>
                      <a:endParaRPr sz="700"/>
                    </a:p>
                  </a:txBody>
                  <a:tcPr marT="91425" marB="91425" marR="91425" marL="91425"/>
                </a:tc>
                <a:tc>
                  <a:txBody>
                    <a:bodyPr/>
                    <a:lstStyle/>
                    <a:p>
                      <a:pPr indent="0" lvl="0" marL="0" rtl="0" algn="ctr">
                        <a:spcBef>
                          <a:spcPts val="0"/>
                        </a:spcBef>
                        <a:spcAft>
                          <a:spcPts val="0"/>
                        </a:spcAft>
                        <a:buNone/>
                      </a:pPr>
                      <a:r>
                        <a:rPr lang="en" sz="1000">
                          <a:solidFill>
                            <a:schemeClr val="dk1"/>
                          </a:solidFill>
                        </a:rPr>
                        <a:t>0.67017111</a:t>
                      </a:r>
                      <a:endParaRPr sz="700"/>
                    </a:p>
                  </a:txBody>
                  <a:tcPr marT="91425" marB="91425" marR="91425" marL="91425"/>
                </a:tc>
                <a:tc>
                  <a:txBody>
                    <a:bodyPr/>
                    <a:lstStyle/>
                    <a:p>
                      <a:pPr indent="0" lvl="0" marL="0" rtl="0" algn="ctr">
                        <a:spcBef>
                          <a:spcPts val="0"/>
                        </a:spcBef>
                        <a:spcAft>
                          <a:spcPts val="0"/>
                        </a:spcAft>
                        <a:buNone/>
                      </a:pPr>
                      <a:r>
                        <a:rPr lang="en" sz="1000">
                          <a:solidFill>
                            <a:schemeClr val="dk1"/>
                          </a:solidFill>
                        </a:rPr>
                        <a:t>6.7113300633</a:t>
                      </a:r>
                      <a:endParaRPr sz="700"/>
                    </a:p>
                  </a:txBody>
                  <a:tcPr marT="91425" marB="91425" marR="91425" marL="91425"/>
                </a:tc>
              </a:tr>
              <a:tr h="308300">
                <a:tc>
                  <a:txBody>
                    <a:bodyPr/>
                    <a:lstStyle/>
                    <a:p>
                      <a:pPr indent="0" lvl="0" marL="0" rtl="0" algn="ctr">
                        <a:spcBef>
                          <a:spcPts val="0"/>
                        </a:spcBef>
                        <a:spcAft>
                          <a:spcPts val="0"/>
                        </a:spcAft>
                        <a:buNone/>
                      </a:pPr>
                      <a:r>
                        <a:rPr lang="en" sz="1000">
                          <a:solidFill>
                            <a:schemeClr val="dk1"/>
                          </a:solidFill>
                        </a:rPr>
                        <a:t>Random Forest</a:t>
                      </a:r>
                      <a:endParaRPr sz="700"/>
                    </a:p>
                  </a:txBody>
                  <a:tcPr marT="91425" marB="91425" marR="91425" marL="91425"/>
                </a:tc>
                <a:tc>
                  <a:txBody>
                    <a:bodyPr/>
                    <a:lstStyle/>
                    <a:p>
                      <a:pPr indent="0" lvl="0" marL="0" rtl="0" algn="ctr">
                        <a:spcBef>
                          <a:spcPts val="0"/>
                        </a:spcBef>
                        <a:spcAft>
                          <a:spcPts val="0"/>
                        </a:spcAft>
                        <a:buNone/>
                      </a:pPr>
                      <a:r>
                        <a:rPr lang="en" sz="1000">
                          <a:solidFill>
                            <a:schemeClr val="dk1"/>
                          </a:solidFill>
                        </a:rPr>
                        <a:t>66.91842</a:t>
                      </a:r>
                      <a:endParaRPr sz="700"/>
                    </a:p>
                  </a:txBody>
                  <a:tcPr marT="91425" marB="91425" marR="91425" marL="91425"/>
                </a:tc>
                <a:tc>
                  <a:txBody>
                    <a:bodyPr/>
                    <a:lstStyle/>
                    <a:p>
                      <a:pPr indent="0" lvl="0" marL="0" rtl="0" algn="ctr">
                        <a:spcBef>
                          <a:spcPts val="0"/>
                        </a:spcBef>
                        <a:spcAft>
                          <a:spcPts val="0"/>
                        </a:spcAft>
                        <a:buNone/>
                      </a:pPr>
                      <a:r>
                        <a:rPr lang="en" sz="1000">
                          <a:solidFill>
                            <a:schemeClr val="dk1"/>
                          </a:solidFill>
                        </a:rPr>
                        <a:t>0.81444365</a:t>
                      </a:r>
                      <a:endParaRPr sz="700"/>
                    </a:p>
                  </a:txBody>
                  <a:tcPr marT="91425" marB="91425" marR="91425" marL="91425"/>
                </a:tc>
                <a:tc>
                  <a:txBody>
                    <a:bodyPr/>
                    <a:lstStyle/>
                    <a:p>
                      <a:pPr indent="0" lvl="0" marL="0" rtl="0" algn="ctr">
                        <a:spcBef>
                          <a:spcPts val="0"/>
                        </a:spcBef>
                        <a:spcAft>
                          <a:spcPts val="0"/>
                        </a:spcAft>
                        <a:buNone/>
                      </a:pPr>
                      <a:r>
                        <a:rPr lang="en" sz="1000">
                          <a:solidFill>
                            <a:schemeClr val="dk1"/>
                          </a:solidFill>
                        </a:rPr>
                        <a:t>5.0338718551</a:t>
                      </a:r>
                      <a:endParaRPr sz="700"/>
                    </a:p>
                  </a:txBody>
                  <a:tcPr marT="91425" marB="91425" marR="91425" marL="91425"/>
                </a:tc>
              </a:tr>
            </a:tbl>
          </a:graphicData>
        </a:graphic>
      </p:graphicFrame>
      <p:sp>
        <p:nvSpPr>
          <p:cNvPr id="445" name="Google Shape;445;p63"/>
          <p:cNvSpPr txBox="1"/>
          <p:nvPr/>
        </p:nvSpPr>
        <p:spPr>
          <a:xfrm>
            <a:off x="201400" y="1683800"/>
            <a:ext cx="738300" cy="4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Amazon</a:t>
            </a:r>
            <a:endParaRPr sz="1000">
              <a:solidFill>
                <a:schemeClr val="dk2"/>
              </a:solidFill>
            </a:endParaRPr>
          </a:p>
        </p:txBody>
      </p:sp>
      <p:sp>
        <p:nvSpPr>
          <p:cNvPr id="446" name="Google Shape;446;p63"/>
          <p:cNvSpPr txBox="1"/>
          <p:nvPr/>
        </p:nvSpPr>
        <p:spPr>
          <a:xfrm>
            <a:off x="201400" y="3400375"/>
            <a:ext cx="738300" cy="4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Disney</a:t>
            </a:r>
            <a:endParaRPr sz="10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7"/>
          <p:cNvSpPr txBox="1"/>
          <p:nvPr>
            <p:ph type="title"/>
          </p:nvPr>
        </p:nvSpPr>
        <p:spPr>
          <a:xfrm>
            <a:off x="952300" y="2191925"/>
            <a:ext cx="81918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Project</a:t>
            </a:r>
            <a:r>
              <a:rPr lang="en">
                <a:latin typeface="Lato"/>
                <a:ea typeface="Lato"/>
                <a:cs typeface="Lato"/>
                <a:sym typeface="Lato"/>
              </a:rPr>
              <a:t> Overview</a:t>
            </a:r>
            <a:endParaRPr>
              <a:latin typeface="Lato"/>
              <a:ea typeface="Lato"/>
              <a:cs typeface="Lato"/>
              <a:sym typeface="Lato"/>
            </a:endParaRPr>
          </a:p>
        </p:txBody>
      </p:sp>
      <p:sp>
        <p:nvSpPr>
          <p:cNvPr id="215" name="Google Shape;215;p37"/>
          <p:cNvSpPr txBox="1"/>
          <p:nvPr>
            <p:ph idx="2" type="title"/>
          </p:nvPr>
        </p:nvSpPr>
        <p:spPr>
          <a:xfrm>
            <a:off x="952300" y="1400175"/>
            <a:ext cx="3645000" cy="75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00</a:t>
            </a:r>
            <a:endParaRPr>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4"/>
          <p:cNvSpPr txBox="1"/>
          <p:nvPr>
            <p:ph idx="2" type="title"/>
          </p:nvPr>
        </p:nvSpPr>
        <p:spPr>
          <a:xfrm>
            <a:off x="616600" y="295750"/>
            <a:ext cx="7602900" cy="59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Overall Summary</a:t>
            </a:r>
            <a:endParaRPr/>
          </a:p>
          <a:p>
            <a:pPr indent="0" lvl="0" marL="0" rtl="0" algn="l">
              <a:spcBef>
                <a:spcPts val="0"/>
              </a:spcBef>
              <a:spcAft>
                <a:spcPts val="0"/>
              </a:spcAft>
              <a:buNone/>
            </a:pPr>
            <a:r>
              <a:t/>
            </a:r>
            <a:endParaRPr/>
          </a:p>
        </p:txBody>
      </p:sp>
      <p:sp>
        <p:nvSpPr>
          <p:cNvPr id="452" name="Google Shape;452;p64"/>
          <p:cNvSpPr txBox="1"/>
          <p:nvPr>
            <p:ph idx="1" type="body"/>
          </p:nvPr>
        </p:nvSpPr>
        <p:spPr>
          <a:xfrm>
            <a:off x="616600" y="1008525"/>
            <a:ext cx="7602900" cy="3771000"/>
          </a:xfrm>
          <a:prstGeom prst="rect">
            <a:avLst/>
          </a:prstGeom>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Font typeface="Lato"/>
              <a:buChar char="●"/>
            </a:pPr>
            <a:r>
              <a:rPr lang="en" sz="1700">
                <a:latin typeface="Lato"/>
                <a:ea typeface="Lato"/>
                <a:cs typeface="Lato"/>
                <a:sym typeface="Lato"/>
              </a:rPr>
              <a:t>Consumer movement is highly correlated with the stocks of both Amazon and Disney as well as the S&amp;P 500.</a:t>
            </a:r>
            <a:endParaRPr sz="1700">
              <a:latin typeface="Lato"/>
              <a:ea typeface="Lato"/>
              <a:cs typeface="Lato"/>
              <a:sym typeface="Lato"/>
            </a:endParaRPr>
          </a:p>
          <a:p>
            <a:pPr indent="-336550" lvl="0" marL="457200" rtl="0" algn="l">
              <a:lnSpc>
                <a:spcPct val="115000"/>
              </a:lnSpc>
              <a:spcBef>
                <a:spcPts val="1000"/>
              </a:spcBef>
              <a:spcAft>
                <a:spcPts val="0"/>
              </a:spcAft>
              <a:buSzPts val="1700"/>
              <a:buFont typeface="Lato"/>
              <a:buChar char="●"/>
            </a:pPr>
            <a:r>
              <a:rPr lang="en" sz="1700">
                <a:latin typeface="Lato"/>
                <a:ea typeface="Lato"/>
                <a:cs typeface="Lato"/>
                <a:sym typeface="Lato"/>
              </a:rPr>
              <a:t>While they are both highly correlated, it seems that the negative effect lasted longer on Disney than it did for Amazon. Amazon was quick to bounce back around the summer while Disney did not recover its price until late November into December</a:t>
            </a:r>
            <a:endParaRPr sz="1700">
              <a:latin typeface="Lato"/>
              <a:ea typeface="Lato"/>
              <a:cs typeface="Lato"/>
              <a:sym typeface="Lato"/>
            </a:endParaRPr>
          </a:p>
          <a:p>
            <a:pPr indent="-336550" lvl="0" marL="457200" rtl="0" algn="l">
              <a:lnSpc>
                <a:spcPct val="115000"/>
              </a:lnSpc>
              <a:spcBef>
                <a:spcPts val="1000"/>
              </a:spcBef>
              <a:spcAft>
                <a:spcPts val="1000"/>
              </a:spcAft>
              <a:buSzPts val="1700"/>
              <a:buFont typeface="Lato"/>
              <a:buChar char="●"/>
            </a:pPr>
            <a:r>
              <a:rPr lang="en" sz="1700">
                <a:latin typeface="Lato"/>
                <a:ea typeface="Lato"/>
                <a:cs typeface="Lato"/>
                <a:sym typeface="Lato"/>
              </a:rPr>
              <a:t>Even though these are both good companies to represent their industries, there are still many other companies and factors to consider.</a:t>
            </a:r>
            <a:endParaRPr sz="1700">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65"/>
          <p:cNvSpPr txBox="1"/>
          <p:nvPr>
            <p:ph type="title"/>
          </p:nvPr>
        </p:nvSpPr>
        <p:spPr>
          <a:xfrm>
            <a:off x="952300" y="2191925"/>
            <a:ext cx="81918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Research Question 3</a:t>
            </a:r>
            <a:endParaRPr/>
          </a:p>
        </p:txBody>
      </p:sp>
      <p:sp>
        <p:nvSpPr>
          <p:cNvPr id="458" name="Google Shape;458;p65"/>
          <p:cNvSpPr txBox="1"/>
          <p:nvPr>
            <p:ph idx="2" type="title"/>
          </p:nvPr>
        </p:nvSpPr>
        <p:spPr>
          <a:xfrm>
            <a:off x="952300" y="1400175"/>
            <a:ext cx="3645000" cy="75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459" name="Google Shape;459;p65"/>
          <p:cNvSpPr txBox="1"/>
          <p:nvPr>
            <p:ph idx="1" type="subTitle"/>
          </p:nvPr>
        </p:nvSpPr>
        <p:spPr>
          <a:xfrm>
            <a:off x="952300" y="2992975"/>
            <a:ext cx="81918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we use Consumer Movement to predict rates of COVID-19 transmission?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6"/>
          <p:cNvSpPr txBox="1"/>
          <p:nvPr>
            <p:ph idx="2" type="title"/>
          </p:nvPr>
        </p:nvSpPr>
        <p:spPr>
          <a:xfrm>
            <a:off x="367125" y="403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a:t>
            </a:r>
            <a:endParaRPr/>
          </a:p>
        </p:txBody>
      </p:sp>
      <p:sp>
        <p:nvSpPr>
          <p:cNvPr id="465" name="Google Shape;465;p66"/>
          <p:cNvSpPr txBox="1"/>
          <p:nvPr>
            <p:ph idx="1" type="body"/>
          </p:nvPr>
        </p:nvSpPr>
        <p:spPr>
          <a:xfrm>
            <a:off x="896350" y="1177700"/>
            <a:ext cx="7666200" cy="299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Used daily increase in covid cases or deaths as target variables.</a:t>
            </a:r>
            <a:endParaRPr sz="1600"/>
          </a:p>
          <a:p>
            <a:pPr indent="-330200" lvl="0" marL="457200" rtl="0" algn="l">
              <a:spcBef>
                <a:spcPts val="0"/>
              </a:spcBef>
              <a:spcAft>
                <a:spcPts val="0"/>
              </a:spcAft>
              <a:buSzPts val="1600"/>
              <a:buChar char="●"/>
            </a:pPr>
            <a:r>
              <a:rPr lang="en" sz="1600"/>
              <a:t>Used google Consumer Mobility data including:</a:t>
            </a:r>
            <a:endParaRPr sz="1600"/>
          </a:p>
          <a:p>
            <a:pPr indent="-330200" lvl="1" marL="914400" rtl="0" algn="l">
              <a:spcBef>
                <a:spcPts val="0"/>
              </a:spcBef>
              <a:spcAft>
                <a:spcPts val="0"/>
              </a:spcAft>
              <a:buSzPts val="1600"/>
              <a:buChar char="○"/>
            </a:pPr>
            <a:r>
              <a:rPr lang="en" sz="1600"/>
              <a:t>Retail &amp; Recreation</a:t>
            </a:r>
            <a:endParaRPr sz="1600"/>
          </a:p>
          <a:p>
            <a:pPr indent="-330200" lvl="1" marL="914400" rtl="0" algn="l">
              <a:spcBef>
                <a:spcPts val="0"/>
              </a:spcBef>
              <a:spcAft>
                <a:spcPts val="0"/>
              </a:spcAft>
              <a:buSzPts val="1600"/>
              <a:buChar char="○"/>
            </a:pPr>
            <a:r>
              <a:rPr lang="en" sz="1600"/>
              <a:t>Grocery &amp; Pharmacy</a:t>
            </a:r>
            <a:endParaRPr sz="1600"/>
          </a:p>
          <a:p>
            <a:pPr indent="-330200" lvl="1" marL="914400" rtl="0" algn="l">
              <a:spcBef>
                <a:spcPts val="0"/>
              </a:spcBef>
              <a:spcAft>
                <a:spcPts val="0"/>
              </a:spcAft>
              <a:buSzPts val="1600"/>
              <a:buChar char="○"/>
            </a:pPr>
            <a:r>
              <a:rPr lang="en" sz="1600"/>
              <a:t>Parks</a:t>
            </a:r>
            <a:endParaRPr sz="1600"/>
          </a:p>
          <a:p>
            <a:pPr indent="-330200" lvl="1" marL="914400" rtl="0" algn="l">
              <a:spcBef>
                <a:spcPts val="0"/>
              </a:spcBef>
              <a:spcAft>
                <a:spcPts val="0"/>
              </a:spcAft>
              <a:buSzPts val="1600"/>
              <a:buChar char="○"/>
            </a:pPr>
            <a:r>
              <a:rPr lang="en" sz="1600"/>
              <a:t>Transit Stations</a:t>
            </a:r>
            <a:endParaRPr sz="1600"/>
          </a:p>
          <a:p>
            <a:pPr indent="-330200" lvl="1" marL="914400" rtl="0" algn="l">
              <a:spcBef>
                <a:spcPts val="0"/>
              </a:spcBef>
              <a:spcAft>
                <a:spcPts val="0"/>
              </a:spcAft>
              <a:buSzPts val="1600"/>
              <a:buChar char="○"/>
            </a:pPr>
            <a:r>
              <a:rPr lang="en" sz="1600"/>
              <a:t>Workplaces</a:t>
            </a:r>
            <a:endParaRPr sz="1600"/>
          </a:p>
          <a:p>
            <a:pPr indent="-330200" lvl="1" marL="914400" rtl="0" algn="l">
              <a:spcBef>
                <a:spcPts val="0"/>
              </a:spcBef>
              <a:spcAft>
                <a:spcPts val="0"/>
              </a:spcAft>
              <a:buSzPts val="1600"/>
              <a:buChar char="○"/>
            </a:pPr>
            <a:r>
              <a:rPr lang="en" sz="1600"/>
              <a:t>Residential</a:t>
            </a:r>
            <a:endParaRPr sz="1600"/>
          </a:p>
          <a:p>
            <a:pPr indent="-330200" lvl="0" marL="457200" rtl="0" algn="l">
              <a:spcBef>
                <a:spcPts val="0"/>
              </a:spcBef>
              <a:spcAft>
                <a:spcPts val="0"/>
              </a:spcAft>
              <a:buSzPts val="1600"/>
              <a:buChar char="●"/>
            </a:pPr>
            <a:r>
              <a:rPr lang="en" sz="1600"/>
              <a:t>These made up 6 features used in LDAs to predict covid data.</a:t>
            </a:r>
            <a:endParaRPr sz="1600"/>
          </a:p>
          <a:p>
            <a:pPr indent="-330200" lvl="0" marL="457200" rtl="0" algn="l">
              <a:spcBef>
                <a:spcPts val="0"/>
              </a:spcBef>
              <a:spcAft>
                <a:spcPts val="0"/>
              </a:spcAft>
              <a:buSzPts val="1600"/>
              <a:buChar char="●"/>
            </a:pPr>
            <a:r>
              <a:rPr lang="en" sz="1600"/>
              <a:t>The covid data was used with a 2 week offset from the consumer movement data to provide time for cases to register (IE consumer data from 4/1 matched with covid data from 4/15)</a:t>
            </a:r>
            <a:endParaRPr sz="16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67"/>
          <p:cNvSpPr txBox="1"/>
          <p:nvPr>
            <p:ph idx="2" type="title"/>
          </p:nvPr>
        </p:nvSpPr>
        <p:spPr>
          <a:xfrm>
            <a:off x="367125" y="403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Attempt</a:t>
            </a:r>
            <a:endParaRPr/>
          </a:p>
        </p:txBody>
      </p:sp>
      <p:sp>
        <p:nvSpPr>
          <p:cNvPr id="471" name="Google Shape;471;p67"/>
          <p:cNvSpPr txBox="1"/>
          <p:nvPr>
            <p:ph idx="1" type="body"/>
          </p:nvPr>
        </p:nvSpPr>
        <p:spPr>
          <a:xfrm>
            <a:off x="896350" y="1177700"/>
            <a:ext cx="7666200" cy="299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The first thing I tried was to apply basic LDAs for Cases and deaths. This yielded mixed results.</a:t>
            </a:r>
            <a:endParaRPr sz="1600"/>
          </a:p>
          <a:p>
            <a:pPr indent="0" lvl="0" marL="457200" rtl="0" algn="l">
              <a:spcBef>
                <a:spcPts val="1600"/>
              </a:spcBef>
              <a:spcAft>
                <a:spcPts val="1600"/>
              </a:spcAft>
              <a:buNone/>
            </a:pPr>
            <a:r>
              <a:t/>
            </a:r>
            <a:endParaRPr sz="1600"/>
          </a:p>
        </p:txBody>
      </p:sp>
      <p:pic>
        <p:nvPicPr>
          <p:cNvPr id="472" name="Google Shape;472;p67"/>
          <p:cNvPicPr preferRelativeResize="0"/>
          <p:nvPr/>
        </p:nvPicPr>
        <p:blipFill>
          <a:blip r:embed="rId3">
            <a:alphaModFix/>
          </a:blip>
          <a:stretch>
            <a:fillRect/>
          </a:stretch>
        </p:blipFill>
        <p:spPr>
          <a:xfrm>
            <a:off x="688950" y="2055800"/>
            <a:ext cx="3883051" cy="2496247"/>
          </a:xfrm>
          <a:prstGeom prst="rect">
            <a:avLst/>
          </a:prstGeom>
          <a:noFill/>
          <a:ln>
            <a:noFill/>
          </a:ln>
        </p:spPr>
      </p:pic>
      <p:pic>
        <p:nvPicPr>
          <p:cNvPr id="473" name="Google Shape;473;p67"/>
          <p:cNvPicPr preferRelativeResize="0"/>
          <p:nvPr/>
        </p:nvPicPr>
        <p:blipFill>
          <a:blip r:embed="rId4">
            <a:alphaModFix/>
          </a:blip>
          <a:stretch>
            <a:fillRect/>
          </a:stretch>
        </p:blipFill>
        <p:spPr>
          <a:xfrm>
            <a:off x="4699450" y="2007649"/>
            <a:ext cx="4032851" cy="25925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8"/>
          <p:cNvSpPr txBox="1"/>
          <p:nvPr>
            <p:ph idx="2" type="title"/>
          </p:nvPr>
        </p:nvSpPr>
        <p:spPr>
          <a:xfrm>
            <a:off x="367125" y="403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7 day averages</a:t>
            </a:r>
            <a:endParaRPr/>
          </a:p>
        </p:txBody>
      </p:sp>
      <p:sp>
        <p:nvSpPr>
          <p:cNvPr id="479" name="Google Shape;479;p68"/>
          <p:cNvSpPr txBox="1"/>
          <p:nvPr>
            <p:ph idx="1" type="body"/>
          </p:nvPr>
        </p:nvSpPr>
        <p:spPr>
          <a:xfrm>
            <a:off x="896350" y="1177700"/>
            <a:ext cx="7666200" cy="299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I wanted to see if I could get a better model using 7 day </a:t>
            </a:r>
            <a:r>
              <a:rPr lang="en" sz="1600"/>
              <a:t>averages</a:t>
            </a:r>
            <a:r>
              <a:rPr lang="en" sz="1600"/>
              <a:t> for both covid data and the movement data.</a:t>
            </a:r>
            <a:endParaRPr sz="1600"/>
          </a:p>
          <a:p>
            <a:pPr indent="0" lvl="0" marL="457200" rtl="0" algn="l">
              <a:spcBef>
                <a:spcPts val="1600"/>
              </a:spcBef>
              <a:spcAft>
                <a:spcPts val="1600"/>
              </a:spcAft>
              <a:buNone/>
            </a:pPr>
            <a:r>
              <a:t/>
            </a:r>
            <a:endParaRPr sz="1600"/>
          </a:p>
        </p:txBody>
      </p:sp>
      <p:pic>
        <p:nvPicPr>
          <p:cNvPr id="480" name="Google Shape;480;p68"/>
          <p:cNvPicPr preferRelativeResize="0"/>
          <p:nvPr/>
        </p:nvPicPr>
        <p:blipFill>
          <a:blip r:embed="rId3">
            <a:alphaModFix/>
          </a:blip>
          <a:stretch>
            <a:fillRect/>
          </a:stretch>
        </p:blipFill>
        <p:spPr>
          <a:xfrm>
            <a:off x="763150" y="1961200"/>
            <a:ext cx="3846026" cy="2472450"/>
          </a:xfrm>
          <a:prstGeom prst="rect">
            <a:avLst/>
          </a:prstGeom>
          <a:noFill/>
          <a:ln>
            <a:noFill/>
          </a:ln>
        </p:spPr>
      </p:pic>
      <p:pic>
        <p:nvPicPr>
          <p:cNvPr id="481" name="Google Shape;481;p68"/>
          <p:cNvPicPr preferRelativeResize="0"/>
          <p:nvPr/>
        </p:nvPicPr>
        <p:blipFill>
          <a:blip r:embed="rId4">
            <a:alphaModFix/>
          </a:blip>
          <a:stretch>
            <a:fillRect/>
          </a:stretch>
        </p:blipFill>
        <p:spPr>
          <a:xfrm>
            <a:off x="4878850" y="1927875"/>
            <a:ext cx="3949675" cy="25390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9"/>
          <p:cNvSpPr txBox="1"/>
          <p:nvPr>
            <p:ph idx="2" type="title"/>
          </p:nvPr>
        </p:nvSpPr>
        <p:spPr>
          <a:xfrm>
            <a:off x="367125" y="403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Largest confounding variable: Testing!!</a:t>
            </a:r>
            <a:endParaRPr/>
          </a:p>
        </p:txBody>
      </p:sp>
      <p:sp>
        <p:nvSpPr>
          <p:cNvPr id="487" name="Google Shape;487;p69"/>
          <p:cNvSpPr txBox="1"/>
          <p:nvPr>
            <p:ph idx="1" type="body"/>
          </p:nvPr>
        </p:nvSpPr>
        <p:spPr>
          <a:xfrm>
            <a:off x="896350" y="1177700"/>
            <a:ext cx="7666200" cy="299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The largest confounding variable appeared to be testing. In roughly the first half of the dataset testing is significantly lower than it is in the second half. This means the rate at which cases are detected is not proportional between the two parts of the same dataset.</a:t>
            </a:r>
            <a:endParaRPr sz="1600"/>
          </a:p>
          <a:p>
            <a:pPr indent="-330200" lvl="0" marL="457200" rtl="0" algn="l">
              <a:spcBef>
                <a:spcPts val="0"/>
              </a:spcBef>
              <a:spcAft>
                <a:spcPts val="0"/>
              </a:spcAft>
              <a:buSzPts val="1600"/>
              <a:buChar char="●"/>
            </a:pPr>
            <a:r>
              <a:rPr lang="en" sz="1600"/>
              <a:t>This led me to wonder what happens if we split the dataset in half?</a:t>
            </a:r>
            <a:endParaRPr sz="1600"/>
          </a:p>
          <a:p>
            <a:pPr indent="0" lvl="0" marL="457200" rtl="0" algn="l">
              <a:spcBef>
                <a:spcPts val="1600"/>
              </a:spcBef>
              <a:spcAft>
                <a:spcPts val="1600"/>
              </a:spcAft>
              <a:buNone/>
            </a:pPr>
            <a:r>
              <a:t/>
            </a:r>
            <a:endParaRPr sz="16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70"/>
          <p:cNvSpPr txBox="1"/>
          <p:nvPr>
            <p:ph idx="2" type="title"/>
          </p:nvPr>
        </p:nvSpPr>
        <p:spPr>
          <a:xfrm>
            <a:off x="367125" y="403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April to June</a:t>
            </a:r>
            <a:endParaRPr/>
          </a:p>
        </p:txBody>
      </p:sp>
      <p:sp>
        <p:nvSpPr>
          <p:cNvPr id="493" name="Google Shape;493;p70"/>
          <p:cNvSpPr txBox="1"/>
          <p:nvPr>
            <p:ph idx="1" type="body"/>
          </p:nvPr>
        </p:nvSpPr>
        <p:spPr>
          <a:xfrm>
            <a:off x="896350" y="1177700"/>
            <a:ext cx="7666200" cy="299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I picked the end of June to split the data as that is when testing started to pick up. Below are the models using data from April to June:</a:t>
            </a:r>
            <a:endParaRPr sz="1600"/>
          </a:p>
          <a:p>
            <a:pPr indent="0" lvl="0" marL="457200" rtl="0" algn="l">
              <a:spcBef>
                <a:spcPts val="1600"/>
              </a:spcBef>
              <a:spcAft>
                <a:spcPts val="1600"/>
              </a:spcAft>
              <a:buNone/>
            </a:pPr>
            <a:r>
              <a:t/>
            </a:r>
            <a:endParaRPr sz="1600"/>
          </a:p>
        </p:txBody>
      </p:sp>
      <p:pic>
        <p:nvPicPr>
          <p:cNvPr id="494" name="Google Shape;494;p70"/>
          <p:cNvPicPr preferRelativeResize="0"/>
          <p:nvPr/>
        </p:nvPicPr>
        <p:blipFill>
          <a:blip r:embed="rId3">
            <a:alphaModFix/>
          </a:blip>
          <a:stretch>
            <a:fillRect/>
          </a:stretch>
        </p:blipFill>
        <p:spPr>
          <a:xfrm>
            <a:off x="327975" y="1999925"/>
            <a:ext cx="4158936" cy="2673600"/>
          </a:xfrm>
          <a:prstGeom prst="rect">
            <a:avLst/>
          </a:prstGeom>
          <a:noFill/>
          <a:ln>
            <a:noFill/>
          </a:ln>
        </p:spPr>
      </p:pic>
      <p:pic>
        <p:nvPicPr>
          <p:cNvPr id="495" name="Google Shape;495;p70"/>
          <p:cNvPicPr preferRelativeResize="0"/>
          <p:nvPr/>
        </p:nvPicPr>
        <p:blipFill>
          <a:blip r:embed="rId4">
            <a:alphaModFix/>
          </a:blip>
          <a:stretch>
            <a:fillRect/>
          </a:stretch>
        </p:blipFill>
        <p:spPr>
          <a:xfrm>
            <a:off x="4572000" y="1999925"/>
            <a:ext cx="4073650" cy="26187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71"/>
          <p:cNvSpPr txBox="1"/>
          <p:nvPr>
            <p:ph idx="2" type="title"/>
          </p:nvPr>
        </p:nvSpPr>
        <p:spPr>
          <a:xfrm>
            <a:off x="367125" y="403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July to November</a:t>
            </a:r>
            <a:endParaRPr/>
          </a:p>
        </p:txBody>
      </p:sp>
      <p:sp>
        <p:nvSpPr>
          <p:cNvPr id="501" name="Google Shape;501;p71"/>
          <p:cNvSpPr txBox="1"/>
          <p:nvPr>
            <p:ph idx="1" type="body"/>
          </p:nvPr>
        </p:nvSpPr>
        <p:spPr>
          <a:xfrm>
            <a:off x="896350" y="1177700"/>
            <a:ext cx="7666200" cy="299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The second half of the data lead to the best models yet for predicting an increase in daily deaths from July to November:</a:t>
            </a:r>
            <a:endParaRPr sz="1600"/>
          </a:p>
          <a:p>
            <a:pPr indent="0" lvl="0" marL="457200" rtl="0" algn="l">
              <a:spcBef>
                <a:spcPts val="1600"/>
              </a:spcBef>
              <a:spcAft>
                <a:spcPts val="1600"/>
              </a:spcAft>
              <a:buNone/>
            </a:pPr>
            <a:r>
              <a:t/>
            </a:r>
            <a:endParaRPr sz="1600"/>
          </a:p>
        </p:txBody>
      </p:sp>
      <p:pic>
        <p:nvPicPr>
          <p:cNvPr id="502" name="Google Shape;502;p71"/>
          <p:cNvPicPr preferRelativeResize="0"/>
          <p:nvPr/>
        </p:nvPicPr>
        <p:blipFill>
          <a:blip r:embed="rId3">
            <a:alphaModFix/>
          </a:blip>
          <a:stretch>
            <a:fillRect/>
          </a:stretch>
        </p:blipFill>
        <p:spPr>
          <a:xfrm>
            <a:off x="659525" y="2088050"/>
            <a:ext cx="3994076" cy="2567625"/>
          </a:xfrm>
          <a:prstGeom prst="rect">
            <a:avLst/>
          </a:prstGeom>
          <a:noFill/>
          <a:ln>
            <a:noFill/>
          </a:ln>
        </p:spPr>
      </p:pic>
      <p:pic>
        <p:nvPicPr>
          <p:cNvPr id="503" name="Google Shape;503;p71"/>
          <p:cNvPicPr preferRelativeResize="0"/>
          <p:nvPr/>
        </p:nvPicPr>
        <p:blipFill>
          <a:blip r:embed="rId4">
            <a:alphaModFix/>
          </a:blip>
          <a:stretch>
            <a:fillRect/>
          </a:stretch>
        </p:blipFill>
        <p:spPr>
          <a:xfrm>
            <a:off x="4780850" y="2035400"/>
            <a:ext cx="4157900" cy="26729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72"/>
          <p:cNvSpPr txBox="1"/>
          <p:nvPr>
            <p:ph idx="2" type="title"/>
          </p:nvPr>
        </p:nvSpPr>
        <p:spPr>
          <a:xfrm>
            <a:off x="367125" y="403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August</a:t>
            </a:r>
            <a:r>
              <a:rPr lang="en"/>
              <a:t> to November</a:t>
            </a:r>
            <a:endParaRPr/>
          </a:p>
        </p:txBody>
      </p:sp>
      <p:sp>
        <p:nvSpPr>
          <p:cNvPr id="509" name="Google Shape;509;p72"/>
          <p:cNvSpPr txBox="1"/>
          <p:nvPr>
            <p:ph idx="1" type="body"/>
          </p:nvPr>
        </p:nvSpPr>
        <p:spPr>
          <a:xfrm>
            <a:off x="896350" y="1177700"/>
            <a:ext cx="7666200" cy="299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I was still not satisfied with the model for predicting an increase in daily cases so I cut out July when testing was still not great leading to August to November:</a:t>
            </a:r>
            <a:endParaRPr sz="1600"/>
          </a:p>
        </p:txBody>
      </p:sp>
      <p:pic>
        <p:nvPicPr>
          <p:cNvPr id="510" name="Google Shape;510;p72"/>
          <p:cNvPicPr preferRelativeResize="0"/>
          <p:nvPr/>
        </p:nvPicPr>
        <p:blipFill>
          <a:blip r:embed="rId3">
            <a:alphaModFix/>
          </a:blip>
          <a:stretch>
            <a:fillRect/>
          </a:stretch>
        </p:blipFill>
        <p:spPr>
          <a:xfrm>
            <a:off x="4603250" y="2081250"/>
            <a:ext cx="4151725" cy="2668975"/>
          </a:xfrm>
          <a:prstGeom prst="rect">
            <a:avLst/>
          </a:prstGeom>
          <a:noFill/>
          <a:ln>
            <a:noFill/>
          </a:ln>
        </p:spPr>
      </p:pic>
      <p:pic>
        <p:nvPicPr>
          <p:cNvPr id="511" name="Google Shape;511;p72"/>
          <p:cNvPicPr preferRelativeResize="0"/>
          <p:nvPr/>
        </p:nvPicPr>
        <p:blipFill>
          <a:blip r:embed="rId4">
            <a:alphaModFix/>
          </a:blip>
          <a:stretch>
            <a:fillRect/>
          </a:stretch>
        </p:blipFill>
        <p:spPr>
          <a:xfrm>
            <a:off x="299975" y="2081250"/>
            <a:ext cx="4151725" cy="266896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73"/>
          <p:cNvSpPr txBox="1"/>
          <p:nvPr>
            <p:ph idx="2" type="title"/>
          </p:nvPr>
        </p:nvSpPr>
        <p:spPr>
          <a:xfrm>
            <a:off x="367125" y="403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We Use Consumer Movement to Predict an Increase in Covid Cases and Deaths? </a:t>
            </a:r>
            <a:endParaRPr/>
          </a:p>
        </p:txBody>
      </p:sp>
      <p:sp>
        <p:nvSpPr>
          <p:cNvPr id="517" name="Google Shape;517;p73"/>
          <p:cNvSpPr txBox="1"/>
          <p:nvPr>
            <p:ph idx="1" type="body"/>
          </p:nvPr>
        </p:nvSpPr>
        <p:spPr>
          <a:xfrm>
            <a:off x="738900" y="1355325"/>
            <a:ext cx="7666200" cy="299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Covid data from before August is not very reliable due to lack of testing.</a:t>
            </a:r>
            <a:endParaRPr sz="1600"/>
          </a:p>
          <a:p>
            <a:pPr indent="-330200" lvl="0" marL="457200" rtl="0" algn="l">
              <a:spcBef>
                <a:spcPts val="0"/>
              </a:spcBef>
              <a:spcAft>
                <a:spcPts val="0"/>
              </a:spcAft>
              <a:buSzPts val="1600"/>
              <a:buChar char="●"/>
            </a:pPr>
            <a:r>
              <a:rPr lang="en" sz="1600"/>
              <a:t>The first model is probably more accurate than it seems due to this unreliable covid data.</a:t>
            </a:r>
            <a:endParaRPr sz="1600"/>
          </a:p>
          <a:p>
            <a:pPr indent="-330200" lvl="0" marL="457200" rtl="0" algn="l">
              <a:spcBef>
                <a:spcPts val="0"/>
              </a:spcBef>
              <a:spcAft>
                <a:spcPts val="0"/>
              </a:spcAft>
              <a:buSzPts val="1600"/>
              <a:buChar char="●"/>
            </a:pPr>
            <a:r>
              <a:rPr lang="en" sz="1600"/>
              <a:t>Consumer movement can, in fact, be used to accurately predict spikes in covid cases as long as enough testing is being done.</a:t>
            </a:r>
            <a:endParaRPr sz="1600"/>
          </a:p>
          <a:p>
            <a:pPr indent="-330200" lvl="0" marL="457200" rtl="0" algn="l">
              <a:spcBef>
                <a:spcPts val="0"/>
              </a:spcBef>
              <a:spcAft>
                <a:spcPts val="0"/>
              </a:spcAft>
              <a:buSzPts val="1600"/>
              <a:buChar char="●"/>
            </a:pPr>
            <a:r>
              <a:rPr lang="en" sz="1600"/>
              <a:t>Predicting an increase in deaths is more unreliable than cases. This is likely due to the fact that deaths can occur much more than 2 weeks after a patient contracts covid.</a:t>
            </a:r>
            <a:endParaRPr sz="1600"/>
          </a:p>
          <a:p>
            <a:pPr indent="0" lvl="0" marL="457200" rtl="0" algn="l">
              <a:spcBef>
                <a:spcPts val="1600"/>
              </a:spcBef>
              <a:spcAft>
                <a:spcPts val="1600"/>
              </a:spcAft>
              <a:buNone/>
            </a:pPr>
            <a:r>
              <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8"/>
          <p:cNvSpPr txBox="1"/>
          <p:nvPr>
            <p:ph idx="1" type="body"/>
          </p:nvPr>
        </p:nvSpPr>
        <p:spPr>
          <a:xfrm>
            <a:off x="843650" y="1063675"/>
            <a:ext cx="7873800" cy="3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Lato"/>
                <a:ea typeface="Lato"/>
                <a:cs typeface="Lato"/>
                <a:sym typeface="Lato"/>
              </a:rPr>
              <a:t>COVID-19 and the US Economy</a:t>
            </a:r>
            <a:endParaRPr sz="1900">
              <a:latin typeface="Lato"/>
              <a:ea typeface="Lato"/>
              <a:cs typeface="Lato"/>
              <a:sym typeface="Lato"/>
            </a:endParaRPr>
          </a:p>
          <a:p>
            <a:pPr indent="0" lvl="0" marL="0" rtl="0" algn="l">
              <a:spcBef>
                <a:spcPts val="1600"/>
              </a:spcBef>
              <a:spcAft>
                <a:spcPts val="0"/>
              </a:spcAft>
              <a:buNone/>
            </a:pPr>
            <a:r>
              <a:rPr lang="en" sz="1800">
                <a:latin typeface="Lato"/>
                <a:ea typeface="Lato"/>
                <a:cs typeface="Lato"/>
                <a:sym typeface="Lato"/>
              </a:rPr>
              <a:t>Research Questions:</a:t>
            </a:r>
            <a:endParaRPr sz="1800">
              <a:latin typeface="Lato"/>
              <a:ea typeface="Lato"/>
              <a:cs typeface="Lato"/>
              <a:sym typeface="Lato"/>
            </a:endParaRPr>
          </a:p>
          <a:p>
            <a:pPr indent="-304800" lvl="0" marL="457200" rtl="0" algn="l">
              <a:lnSpc>
                <a:spcPct val="200000"/>
              </a:lnSpc>
              <a:spcBef>
                <a:spcPts val="1600"/>
              </a:spcBef>
              <a:spcAft>
                <a:spcPts val="0"/>
              </a:spcAft>
              <a:buClr>
                <a:schemeClr val="dk1"/>
              </a:buClr>
              <a:buSzPts val="1200"/>
              <a:buFont typeface="Lato"/>
              <a:buAutoNum type="arabicParenR"/>
            </a:pPr>
            <a:r>
              <a:rPr lang="en" sz="1200">
                <a:solidFill>
                  <a:schemeClr val="dk1"/>
                </a:solidFill>
                <a:latin typeface="Lato"/>
                <a:ea typeface="Lato"/>
                <a:cs typeface="Lato"/>
                <a:sym typeface="Lato"/>
              </a:rPr>
              <a:t>What types of data/news from COVID-19 is a better predictor of the economy: Sentiment from Social Media Posts by People or Factual COVID-19 Statistics released by Verified Institutions?</a:t>
            </a:r>
            <a:endParaRPr sz="1200">
              <a:solidFill>
                <a:schemeClr val="dk1"/>
              </a:solidFill>
              <a:latin typeface="Lato"/>
              <a:ea typeface="Lato"/>
              <a:cs typeface="Lato"/>
              <a:sym typeface="Lato"/>
            </a:endParaRPr>
          </a:p>
          <a:p>
            <a:pPr indent="-304800" lvl="0" marL="457200" rtl="0" algn="l">
              <a:lnSpc>
                <a:spcPct val="200000"/>
              </a:lnSpc>
              <a:spcBef>
                <a:spcPts val="0"/>
              </a:spcBef>
              <a:spcAft>
                <a:spcPts val="0"/>
              </a:spcAft>
              <a:buClr>
                <a:schemeClr val="dk1"/>
              </a:buClr>
              <a:buSzPts val="1200"/>
              <a:buFont typeface="Lato"/>
              <a:buAutoNum type="arabicParenR"/>
            </a:pPr>
            <a:r>
              <a:rPr lang="en" sz="1200">
                <a:solidFill>
                  <a:schemeClr val="dk1"/>
                </a:solidFill>
                <a:latin typeface="Lato"/>
                <a:ea typeface="Lato"/>
                <a:cs typeface="Lato"/>
                <a:sym typeface="Lato"/>
              </a:rPr>
              <a:t>Did less consumer movement/outdoor activity negatively affect the economy and the online shopping?</a:t>
            </a:r>
            <a:endParaRPr sz="1200">
              <a:solidFill>
                <a:schemeClr val="dk1"/>
              </a:solidFill>
              <a:latin typeface="Lato"/>
              <a:ea typeface="Lato"/>
              <a:cs typeface="Lato"/>
              <a:sym typeface="Lato"/>
            </a:endParaRPr>
          </a:p>
          <a:p>
            <a:pPr indent="-304800" lvl="0" marL="457200" rtl="0" algn="l">
              <a:lnSpc>
                <a:spcPct val="200000"/>
              </a:lnSpc>
              <a:spcBef>
                <a:spcPts val="0"/>
              </a:spcBef>
              <a:spcAft>
                <a:spcPts val="0"/>
              </a:spcAft>
              <a:buClr>
                <a:schemeClr val="dk1"/>
              </a:buClr>
              <a:buSzPts val="1200"/>
              <a:buFont typeface="Lato"/>
              <a:buAutoNum type="arabicParenR"/>
            </a:pPr>
            <a:r>
              <a:rPr lang="en" sz="1200">
                <a:solidFill>
                  <a:schemeClr val="dk1"/>
                </a:solidFill>
                <a:latin typeface="Lato"/>
                <a:ea typeface="Lato"/>
                <a:cs typeface="Lato"/>
                <a:sym typeface="Lato"/>
              </a:rPr>
              <a:t>Can we use Consumer Movement to predict rates of COVID-19 transmission?</a:t>
            </a:r>
            <a:endParaRPr sz="1900">
              <a:latin typeface="Lato"/>
              <a:ea typeface="Lato"/>
              <a:cs typeface="Lato"/>
              <a:sym typeface="Lato"/>
            </a:endParaRPr>
          </a:p>
        </p:txBody>
      </p:sp>
      <p:sp>
        <p:nvSpPr>
          <p:cNvPr id="221" name="Google Shape;221;p38"/>
          <p:cNvSpPr txBox="1"/>
          <p:nvPr>
            <p:ph type="title"/>
          </p:nvPr>
        </p:nvSpPr>
        <p:spPr>
          <a:xfrm>
            <a:off x="677950" y="389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Research Topic</a:t>
            </a:r>
            <a:endParaRPr>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74"/>
          <p:cNvSpPr txBox="1"/>
          <p:nvPr>
            <p:ph type="title"/>
          </p:nvPr>
        </p:nvSpPr>
        <p:spPr>
          <a:xfrm>
            <a:off x="673225" y="389150"/>
            <a:ext cx="8520600" cy="92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Consumer Movement Regression Model</a:t>
            </a:r>
            <a:endParaRPr>
              <a:latin typeface="Lato"/>
              <a:ea typeface="Lato"/>
              <a:cs typeface="Lato"/>
              <a:sym typeface="Lato"/>
            </a:endParaRPr>
          </a:p>
          <a:p>
            <a:pPr indent="457200" lvl="0" marL="0" rtl="0" algn="l">
              <a:spcBef>
                <a:spcPts val="0"/>
              </a:spcBef>
              <a:spcAft>
                <a:spcPts val="0"/>
              </a:spcAft>
              <a:buNone/>
            </a:pPr>
            <a:r>
              <a:rPr lang="en">
                <a:solidFill>
                  <a:schemeClr val="dk2"/>
                </a:solidFill>
                <a:latin typeface="Lato"/>
                <a:ea typeface="Lato"/>
                <a:cs typeface="Lato"/>
                <a:sym typeface="Lato"/>
              </a:rPr>
              <a:t>Data</a:t>
            </a:r>
            <a:endParaRPr>
              <a:solidFill>
                <a:schemeClr val="dk2"/>
              </a:solidFill>
              <a:latin typeface="Lato"/>
              <a:ea typeface="Lato"/>
              <a:cs typeface="Lato"/>
              <a:sym typeface="Lato"/>
            </a:endParaRPr>
          </a:p>
        </p:txBody>
      </p:sp>
      <p:pic>
        <p:nvPicPr>
          <p:cNvPr id="523" name="Google Shape;523;p74"/>
          <p:cNvPicPr preferRelativeResize="0"/>
          <p:nvPr/>
        </p:nvPicPr>
        <p:blipFill>
          <a:blip r:embed="rId3">
            <a:alphaModFix/>
          </a:blip>
          <a:stretch>
            <a:fillRect/>
          </a:stretch>
        </p:blipFill>
        <p:spPr>
          <a:xfrm>
            <a:off x="72025" y="1856649"/>
            <a:ext cx="5763924" cy="2166450"/>
          </a:xfrm>
          <a:prstGeom prst="rect">
            <a:avLst/>
          </a:prstGeom>
          <a:noFill/>
          <a:ln>
            <a:noFill/>
          </a:ln>
        </p:spPr>
      </p:pic>
      <p:pic>
        <p:nvPicPr>
          <p:cNvPr id="524" name="Google Shape;524;p74"/>
          <p:cNvPicPr preferRelativeResize="0"/>
          <p:nvPr/>
        </p:nvPicPr>
        <p:blipFill>
          <a:blip r:embed="rId4">
            <a:alphaModFix/>
          </a:blip>
          <a:stretch>
            <a:fillRect/>
          </a:stretch>
        </p:blipFill>
        <p:spPr>
          <a:xfrm>
            <a:off x="6041840" y="2105550"/>
            <a:ext cx="3039509" cy="381780"/>
          </a:xfrm>
          <a:prstGeom prst="rect">
            <a:avLst/>
          </a:prstGeom>
          <a:noFill/>
          <a:ln>
            <a:noFill/>
          </a:ln>
        </p:spPr>
      </p:pic>
      <p:pic>
        <p:nvPicPr>
          <p:cNvPr id="525" name="Google Shape;525;p74"/>
          <p:cNvPicPr preferRelativeResize="0"/>
          <p:nvPr/>
        </p:nvPicPr>
        <p:blipFill>
          <a:blip r:embed="rId5">
            <a:alphaModFix/>
          </a:blip>
          <a:stretch>
            <a:fillRect/>
          </a:stretch>
        </p:blipFill>
        <p:spPr>
          <a:xfrm>
            <a:off x="6041840" y="2487331"/>
            <a:ext cx="3039505" cy="2533269"/>
          </a:xfrm>
          <a:prstGeom prst="rect">
            <a:avLst/>
          </a:prstGeom>
          <a:noFill/>
          <a:ln>
            <a:noFill/>
          </a:ln>
        </p:spPr>
      </p:pic>
      <p:sp>
        <p:nvSpPr>
          <p:cNvPr id="526" name="Google Shape;526;p74"/>
          <p:cNvSpPr/>
          <p:nvPr/>
        </p:nvSpPr>
        <p:spPr>
          <a:xfrm>
            <a:off x="6098400" y="4046725"/>
            <a:ext cx="1059000" cy="1959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7" name="Google Shape;527;p74"/>
          <p:cNvCxnSpPr/>
          <p:nvPr/>
        </p:nvCxnSpPr>
        <p:spPr>
          <a:xfrm>
            <a:off x="4595100" y="4023100"/>
            <a:ext cx="1503300" cy="132300"/>
          </a:xfrm>
          <a:prstGeom prst="straightConnector1">
            <a:avLst/>
          </a:prstGeom>
          <a:noFill/>
          <a:ln cap="flat" cmpd="sng" w="9525">
            <a:solidFill>
              <a:schemeClr val="dk2"/>
            </a:solidFill>
            <a:prstDash val="solid"/>
            <a:round/>
            <a:headEnd len="med" w="med" type="none"/>
            <a:tailEnd len="med" w="med" type="triangle"/>
          </a:ln>
        </p:spPr>
      </p:cxnSp>
      <p:pic>
        <p:nvPicPr>
          <p:cNvPr id="528" name="Google Shape;528;p74"/>
          <p:cNvPicPr preferRelativeResize="0"/>
          <p:nvPr/>
        </p:nvPicPr>
        <p:blipFill>
          <a:blip r:embed="rId6">
            <a:alphaModFix/>
          </a:blip>
          <a:stretch>
            <a:fillRect/>
          </a:stretch>
        </p:blipFill>
        <p:spPr>
          <a:xfrm>
            <a:off x="6306474" y="540300"/>
            <a:ext cx="2552824" cy="1449950"/>
          </a:xfrm>
          <a:prstGeom prst="rect">
            <a:avLst/>
          </a:prstGeom>
          <a:noFill/>
          <a:ln>
            <a:noFill/>
          </a:ln>
        </p:spPr>
      </p:pic>
      <p:cxnSp>
        <p:nvCxnSpPr>
          <p:cNvPr id="529" name="Google Shape;529;p74"/>
          <p:cNvCxnSpPr>
            <a:endCxn id="528" idx="1"/>
          </p:cNvCxnSpPr>
          <p:nvPr/>
        </p:nvCxnSpPr>
        <p:spPr>
          <a:xfrm flipH="1" rot="10800000">
            <a:off x="4212174" y="1265275"/>
            <a:ext cx="2094300" cy="611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75"/>
          <p:cNvSpPr txBox="1"/>
          <p:nvPr>
            <p:ph type="title"/>
          </p:nvPr>
        </p:nvSpPr>
        <p:spPr>
          <a:xfrm>
            <a:off x="673225" y="389150"/>
            <a:ext cx="8520600" cy="92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Lato"/>
                <a:ea typeface="Lato"/>
                <a:cs typeface="Lato"/>
                <a:sym typeface="Lato"/>
              </a:rPr>
              <a:t>Consumer Movement Regression Model</a:t>
            </a:r>
            <a:endParaRPr>
              <a:latin typeface="Lato"/>
              <a:ea typeface="Lato"/>
              <a:cs typeface="Lato"/>
              <a:sym typeface="Lato"/>
            </a:endParaRPr>
          </a:p>
          <a:p>
            <a:pPr indent="457200" lvl="0" marL="0" rtl="0" algn="l">
              <a:spcBef>
                <a:spcPts val="0"/>
              </a:spcBef>
              <a:spcAft>
                <a:spcPts val="0"/>
              </a:spcAft>
              <a:buNone/>
            </a:pPr>
            <a:r>
              <a:rPr lang="en">
                <a:solidFill>
                  <a:schemeClr val="dk2"/>
                </a:solidFill>
                <a:latin typeface="Lato"/>
                <a:ea typeface="Lato"/>
                <a:cs typeface="Lato"/>
                <a:sym typeface="Lato"/>
              </a:rPr>
              <a:t>Model Training</a:t>
            </a:r>
            <a:endParaRPr>
              <a:solidFill>
                <a:schemeClr val="dk2"/>
              </a:solidFill>
              <a:latin typeface="Lato"/>
              <a:ea typeface="Lato"/>
              <a:cs typeface="Lato"/>
              <a:sym typeface="Lato"/>
            </a:endParaRPr>
          </a:p>
        </p:txBody>
      </p:sp>
      <p:sp>
        <p:nvSpPr>
          <p:cNvPr id="535" name="Google Shape;535;p75"/>
          <p:cNvSpPr txBox="1"/>
          <p:nvPr>
            <p:ph idx="1" type="body"/>
          </p:nvPr>
        </p:nvSpPr>
        <p:spPr>
          <a:xfrm>
            <a:off x="673225" y="1578975"/>
            <a:ext cx="3212700" cy="342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Linear Regression</a:t>
            </a:r>
            <a:endParaRPr>
              <a:latin typeface="Lato"/>
              <a:ea typeface="Lato"/>
              <a:cs typeface="Lato"/>
              <a:sym typeface="Lato"/>
            </a:endParaRPr>
          </a:p>
          <a:p>
            <a:pPr indent="0" lvl="0" marL="0" rtl="0" algn="l">
              <a:spcBef>
                <a:spcPts val="1600"/>
              </a:spcBef>
              <a:spcAft>
                <a:spcPts val="0"/>
              </a:spcAft>
              <a:buNone/>
            </a:pPr>
            <a:r>
              <a:rPr lang="en">
                <a:latin typeface="Lato"/>
                <a:ea typeface="Lato"/>
                <a:cs typeface="Lato"/>
                <a:sym typeface="Lato"/>
              </a:rPr>
              <a:t>Polyfit of Degree 1</a:t>
            </a:r>
            <a:endParaRPr>
              <a:latin typeface="Lato"/>
              <a:ea typeface="Lato"/>
              <a:cs typeface="Lato"/>
              <a:sym typeface="Lato"/>
            </a:endParaRPr>
          </a:p>
          <a:p>
            <a:pPr indent="0" lvl="0" marL="0" rtl="0" algn="l">
              <a:spcBef>
                <a:spcPts val="1600"/>
              </a:spcBef>
              <a:spcAft>
                <a:spcPts val="0"/>
              </a:spcAft>
              <a:buNone/>
            </a:pPr>
            <a:r>
              <a:rPr lang="en">
                <a:latin typeface="Lato"/>
                <a:ea typeface="Lato"/>
                <a:cs typeface="Lato"/>
                <a:sym typeface="Lato"/>
              </a:rPr>
              <a:t>Train-Test Split 80% - 20%</a:t>
            </a:r>
            <a:endParaRPr>
              <a:latin typeface="Lato"/>
              <a:ea typeface="Lato"/>
              <a:cs typeface="Lato"/>
              <a:sym typeface="Lato"/>
            </a:endParaRPr>
          </a:p>
          <a:p>
            <a:pPr indent="0" lvl="0" marL="0" rtl="0" algn="l">
              <a:spcBef>
                <a:spcPts val="1600"/>
              </a:spcBef>
              <a:spcAft>
                <a:spcPts val="0"/>
              </a:spcAft>
              <a:buNone/>
            </a:pPr>
            <a:r>
              <a:rPr lang="en">
                <a:latin typeface="Lato"/>
                <a:ea typeface="Lato"/>
                <a:cs typeface="Lato"/>
                <a:sym typeface="Lato"/>
              </a:rPr>
              <a:t>R^2 to test accuracy</a:t>
            </a:r>
            <a:endParaRPr>
              <a:latin typeface="Lato"/>
              <a:ea typeface="Lato"/>
              <a:cs typeface="Lato"/>
              <a:sym typeface="Lato"/>
            </a:endParaRPr>
          </a:p>
          <a:p>
            <a:pPr indent="0" lvl="0" marL="0" rtl="0" algn="l">
              <a:spcBef>
                <a:spcPts val="1600"/>
              </a:spcBef>
              <a:spcAft>
                <a:spcPts val="0"/>
              </a:spcAft>
              <a:buNone/>
            </a:pPr>
            <a:r>
              <a:t/>
            </a:r>
            <a:endParaRPr>
              <a:latin typeface="Lato"/>
              <a:ea typeface="Lato"/>
              <a:cs typeface="Lato"/>
              <a:sym typeface="Lato"/>
            </a:endParaRPr>
          </a:p>
          <a:p>
            <a:pPr indent="0" lvl="0" marL="0" rtl="0" algn="l">
              <a:spcBef>
                <a:spcPts val="1600"/>
              </a:spcBef>
              <a:spcAft>
                <a:spcPts val="1600"/>
              </a:spcAft>
              <a:buNone/>
            </a:pPr>
            <a:r>
              <a:t/>
            </a:r>
            <a:endParaRPr>
              <a:latin typeface="Lato"/>
              <a:ea typeface="Lato"/>
              <a:cs typeface="Lato"/>
              <a:sym typeface="Lato"/>
            </a:endParaRPr>
          </a:p>
        </p:txBody>
      </p:sp>
      <p:pic>
        <p:nvPicPr>
          <p:cNvPr id="536" name="Google Shape;536;p75"/>
          <p:cNvPicPr preferRelativeResize="0"/>
          <p:nvPr/>
        </p:nvPicPr>
        <p:blipFill>
          <a:blip r:embed="rId3">
            <a:alphaModFix/>
          </a:blip>
          <a:stretch>
            <a:fillRect/>
          </a:stretch>
        </p:blipFill>
        <p:spPr>
          <a:xfrm>
            <a:off x="4033551" y="945500"/>
            <a:ext cx="4920725" cy="39900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76"/>
          <p:cNvSpPr txBox="1"/>
          <p:nvPr>
            <p:ph type="title"/>
          </p:nvPr>
        </p:nvSpPr>
        <p:spPr>
          <a:xfrm>
            <a:off x="673225" y="389150"/>
            <a:ext cx="8520600" cy="92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Lato"/>
                <a:ea typeface="Lato"/>
                <a:cs typeface="Lato"/>
                <a:sym typeface="Lato"/>
              </a:rPr>
              <a:t>Consumer Movement Regression Model</a:t>
            </a:r>
            <a:endParaRPr>
              <a:latin typeface="Lato"/>
              <a:ea typeface="Lato"/>
              <a:cs typeface="Lato"/>
              <a:sym typeface="Lato"/>
            </a:endParaRPr>
          </a:p>
          <a:p>
            <a:pPr indent="457200" lvl="0" marL="0" rtl="0" algn="l">
              <a:spcBef>
                <a:spcPts val="0"/>
              </a:spcBef>
              <a:spcAft>
                <a:spcPts val="0"/>
              </a:spcAft>
              <a:buNone/>
            </a:pPr>
            <a:r>
              <a:rPr lang="en">
                <a:solidFill>
                  <a:schemeClr val="dk2"/>
                </a:solidFill>
                <a:latin typeface="Lato"/>
                <a:ea typeface="Lato"/>
                <a:cs typeface="Lato"/>
                <a:sym typeface="Lato"/>
              </a:rPr>
              <a:t>Results</a:t>
            </a:r>
            <a:endParaRPr>
              <a:solidFill>
                <a:schemeClr val="dk2"/>
              </a:solidFill>
              <a:latin typeface="Lato"/>
              <a:ea typeface="Lato"/>
              <a:cs typeface="Lato"/>
              <a:sym typeface="Lato"/>
            </a:endParaRPr>
          </a:p>
        </p:txBody>
      </p:sp>
      <p:sp>
        <p:nvSpPr>
          <p:cNvPr id="542" name="Google Shape;542;p76"/>
          <p:cNvSpPr txBox="1"/>
          <p:nvPr>
            <p:ph idx="1" type="body"/>
          </p:nvPr>
        </p:nvSpPr>
        <p:spPr>
          <a:xfrm>
            <a:off x="673225" y="1578975"/>
            <a:ext cx="3212700" cy="342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a:p>
            <a:pPr indent="0" lvl="0" marL="0" rtl="0" algn="l">
              <a:spcBef>
                <a:spcPts val="1600"/>
              </a:spcBef>
              <a:spcAft>
                <a:spcPts val="0"/>
              </a:spcAft>
              <a:buNone/>
            </a:pPr>
            <a:r>
              <a:t/>
            </a:r>
            <a:endParaRPr>
              <a:latin typeface="Lato"/>
              <a:ea typeface="Lato"/>
              <a:cs typeface="Lato"/>
              <a:sym typeface="Lato"/>
            </a:endParaRPr>
          </a:p>
          <a:p>
            <a:pPr indent="0" lvl="0" marL="0" rtl="0" algn="l">
              <a:spcBef>
                <a:spcPts val="1600"/>
              </a:spcBef>
              <a:spcAft>
                <a:spcPts val="0"/>
              </a:spcAft>
              <a:buNone/>
            </a:pPr>
            <a:r>
              <a:t/>
            </a:r>
            <a:endParaRPr>
              <a:latin typeface="Lato"/>
              <a:ea typeface="Lato"/>
              <a:cs typeface="Lato"/>
              <a:sym typeface="Lato"/>
            </a:endParaRPr>
          </a:p>
          <a:p>
            <a:pPr indent="0" lvl="0" marL="0" rtl="0" algn="l">
              <a:spcBef>
                <a:spcPts val="1600"/>
              </a:spcBef>
              <a:spcAft>
                <a:spcPts val="1600"/>
              </a:spcAft>
              <a:buNone/>
            </a:pPr>
            <a:r>
              <a:t/>
            </a:r>
            <a:endParaRPr>
              <a:latin typeface="Lato"/>
              <a:ea typeface="Lato"/>
              <a:cs typeface="Lato"/>
              <a:sym typeface="Lato"/>
            </a:endParaRPr>
          </a:p>
        </p:txBody>
      </p:sp>
      <p:sp>
        <p:nvSpPr>
          <p:cNvPr id="543" name="Google Shape;543;p76"/>
          <p:cNvSpPr txBox="1"/>
          <p:nvPr>
            <p:ph idx="1" type="body"/>
          </p:nvPr>
        </p:nvSpPr>
        <p:spPr>
          <a:xfrm>
            <a:off x="5225800" y="1392175"/>
            <a:ext cx="3212700" cy="342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Lato"/>
                <a:ea typeface="Lato"/>
                <a:cs typeface="Lato"/>
                <a:sym typeface="Lato"/>
              </a:rPr>
              <a:t>R^2</a:t>
            </a:r>
            <a:r>
              <a:rPr b="1" lang="en">
                <a:latin typeface="Lato"/>
                <a:ea typeface="Lato"/>
                <a:cs typeface="Lato"/>
                <a:sym typeface="Lato"/>
              </a:rPr>
              <a:t>: </a:t>
            </a:r>
            <a:r>
              <a:rPr lang="en">
                <a:latin typeface="Lato"/>
                <a:ea typeface="Lato"/>
                <a:cs typeface="Lato"/>
                <a:sym typeface="Lato"/>
              </a:rPr>
              <a:t> </a:t>
            </a:r>
            <a:r>
              <a:rPr lang="en">
                <a:latin typeface="Lato"/>
                <a:ea typeface="Lato"/>
                <a:cs typeface="Lato"/>
                <a:sym typeface="Lato"/>
              </a:rPr>
              <a:t>0.76842</a:t>
            </a:r>
            <a:endParaRPr>
              <a:latin typeface="Lato"/>
              <a:ea typeface="Lato"/>
              <a:cs typeface="Lato"/>
              <a:sym typeface="Lato"/>
            </a:endParaRPr>
          </a:p>
          <a:p>
            <a:pPr indent="0" lvl="0" marL="0" rtl="0" algn="l">
              <a:spcBef>
                <a:spcPts val="1600"/>
              </a:spcBef>
              <a:spcAft>
                <a:spcPts val="0"/>
              </a:spcAft>
              <a:buNone/>
            </a:pPr>
            <a:r>
              <a:t/>
            </a:r>
            <a:endParaRPr>
              <a:latin typeface="Lato"/>
              <a:ea typeface="Lato"/>
              <a:cs typeface="Lato"/>
              <a:sym typeface="Lato"/>
            </a:endParaRPr>
          </a:p>
          <a:p>
            <a:pPr indent="0" lvl="0" marL="0" rtl="0" algn="l">
              <a:spcBef>
                <a:spcPts val="1600"/>
              </a:spcBef>
              <a:spcAft>
                <a:spcPts val="0"/>
              </a:spcAft>
              <a:buNone/>
            </a:pPr>
            <a:r>
              <a:t/>
            </a:r>
            <a:endParaRPr>
              <a:latin typeface="Lato"/>
              <a:ea typeface="Lato"/>
              <a:cs typeface="Lato"/>
              <a:sym typeface="Lato"/>
            </a:endParaRPr>
          </a:p>
          <a:p>
            <a:pPr indent="0" lvl="0" marL="0" rtl="0" algn="l">
              <a:spcBef>
                <a:spcPts val="1600"/>
              </a:spcBef>
              <a:spcAft>
                <a:spcPts val="1600"/>
              </a:spcAft>
              <a:buNone/>
            </a:pPr>
            <a:r>
              <a:t/>
            </a:r>
            <a:endParaRPr>
              <a:latin typeface="Lato"/>
              <a:ea typeface="Lato"/>
              <a:cs typeface="Lato"/>
              <a:sym typeface="Lato"/>
            </a:endParaRPr>
          </a:p>
        </p:txBody>
      </p:sp>
      <p:pic>
        <p:nvPicPr>
          <p:cNvPr id="544" name="Google Shape;544;p76"/>
          <p:cNvPicPr preferRelativeResize="0"/>
          <p:nvPr/>
        </p:nvPicPr>
        <p:blipFill>
          <a:blip r:embed="rId3">
            <a:alphaModFix/>
          </a:blip>
          <a:stretch>
            <a:fillRect/>
          </a:stretch>
        </p:blipFill>
        <p:spPr>
          <a:xfrm>
            <a:off x="266450" y="1366175"/>
            <a:ext cx="4879826" cy="347470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77"/>
          <p:cNvSpPr txBox="1"/>
          <p:nvPr>
            <p:ph type="title"/>
          </p:nvPr>
        </p:nvSpPr>
        <p:spPr>
          <a:xfrm>
            <a:off x="673225" y="389150"/>
            <a:ext cx="8520600" cy="92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Summary</a:t>
            </a:r>
            <a:endParaRPr>
              <a:solidFill>
                <a:schemeClr val="dk2"/>
              </a:solidFill>
              <a:latin typeface="Lato"/>
              <a:ea typeface="Lato"/>
              <a:cs typeface="Lato"/>
              <a:sym typeface="Lato"/>
            </a:endParaRPr>
          </a:p>
        </p:txBody>
      </p:sp>
      <p:sp>
        <p:nvSpPr>
          <p:cNvPr id="550" name="Google Shape;550;p77"/>
          <p:cNvSpPr txBox="1"/>
          <p:nvPr>
            <p:ph idx="1" type="body"/>
          </p:nvPr>
        </p:nvSpPr>
        <p:spPr>
          <a:xfrm>
            <a:off x="673225" y="1578975"/>
            <a:ext cx="3212700" cy="342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a:p>
            <a:pPr indent="0" lvl="0" marL="0" rtl="0" algn="l">
              <a:spcBef>
                <a:spcPts val="1600"/>
              </a:spcBef>
              <a:spcAft>
                <a:spcPts val="0"/>
              </a:spcAft>
              <a:buNone/>
            </a:pPr>
            <a:r>
              <a:t/>
            </a:r>
            <a:endParaRPr>
              <a:latin typeface="Lato"/>
              <a:ea typeface="Lato"/>
              <a:cs typeface="Lato"/>
              <a:sym typeface="Lato"/>
            </a:endParaRPr>
          </a:p>
          <a:p>
            <a:pPr indent="0" lvl="0" marL="0" rtl="0" algn="l">
              <a:spcBef>
                <a:spcPts val="1600"/>
              </a:spcBef>
              <a:spcAft>
                <a:spcPts val="0"/>
              </a:spcAft>
              <a:buNone/>
            </a:pPr>
            <a:r>
              <a:t/>
            </a:r>
            <a:endParaRPr>
              <a:latin typeface="Lato"/>
              <a:ea typeface="Lato"/>
              <a:cs typeface="Lato"/>
              <a:sym typeface="Lato"/>
            </a:endParaRPr>
          </a:p>
          <a:p>
            <a:pPr indent="0" lvl="0" marL="0" rtl="0" algn="l">
              <a:spcBef>
                <a:spcPts val="1600"/>
              </a:spcBef>
              <a:spcAft>
                <a:spcPts val="1600"/>
              </a:spcAft>
              <a:buNone/>
            </a:pPr>
            <a:r>
              <a:t/>
            </a:r>
            <a:endParaRPr>
              <a:latin typeface="Lato"/>
              <a:ea typeface="Lato"/>
              <a:cs typeface="Lato"/>
              <a:sym typeface="Lato"/>
            </a:endParaRPr>
          </a:p>
        </p:txBody>
      </p:sp>
      <p:sp>
        <p:nvSpPr>
          <p:cNvPr id="551" name="Google Shape;551;p77"/>
          <p:cNvSpPr txBox="1"/>
          <p:nvPr>
            <p:ph idx="1" type="body"/>
          </p:nvPr>
        </p:nvSpPr>
        <p:spPr>
          <a:xfrm>
            <a:off x="673225" y="1392175"/>
            <a:ext cx="7765200" cy="342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Consumer Movement Data is able to create good regressors and classifiers for COVID-19 Incident Rates.</a:t>
            </a:r>
            <a:endParaRPr>
              <a:latin typeface="Lato"/>
              <a:ea typeface="Lato"/>
              <a:cs typeface="Lato"/>
              <a:sym typeface="Lato"/>
            </a:endParaRPr>
          </a:p>
          <a:p>
            <a:pPr indent="0" lvl="0" marL="0" rtl="0" algn="l">
              <a:spcBef>
                <a:spcPts val="1600"/>
              </a:spcBef>
              <a:spcAft>
                <a:spcPts val="0"/>
              </a:spcAft>
              <a:buNone/>
            </a:pPr>
            <a:r>
              <a:t/>
            </a:r>
            <a:endParaRPr>
              <a:latin typeface="Lato"/>
              <a:ea typeface="Lato"/>
              <a:cs typeface="Lato"/>
              <a:sym typeface="Lato"/>
            </a:endParaRPr>
          </a:p>
          <a:p>
            <a:pPr indent="0" lvl="0" marL="0" rtl="0" algn="l">
              <a:spcBef>
                <a:spcPts val="1600"/>
              </a:spcBef>
              <a:spcAft>
                <a:spcPts val="0"/>
              </a:spcAft>
              <a:buNone/>
            </a:pPr>
            <a:r>
              <a:rPr lang="en">
                <a:latin typeface="Lato"/>
                <a:ea typeface="Lato"/>
                <a:cs typeface="Lato"/>
                <a:sym typeface="Lato"/>
              </a:rPr>
              <a:t>Better data and better testing practices could make these into reliable models</a:t>
            </a:r>
            <a:endParaRPr>
              <a:latin typeface="Lato"/>
              <a:ea typeface="Lato"/>
              <a:cs typeface="Lato"/>
              <a:sym typeface="Lato"/>
            </a:endParaRPr>
          </a:p>
          <a:p>
            <a:pPr indent="0" lvl="0" marL="0" rtl="0" algn="l">
              <a:spcBef>
                <a:spcPts val="1600"/>
              </a:spcBef>
              <a:spcAft>
                <a:spcPts val="0"/>
              </a:spcAft>
              <a:buNone/>
            </a:pPr>
            <a:r>
              <a:t/>
            </a:r>
            <a:endParaRPr>
              <a:latin typeface="Lato"/>
              <a:ea typeface="Lato"/>
              <a:cs typeface="Lato"/>
              <a:sym typeface="Lato"/>
            </a:endParaRPr>
          </a:p>
          <a:p>
            <a:pPr indent="0" lvl="0" marL="0" rtl="0" algn="l">
              <a:spcBef>
                <a:spcPts val="1600"/>
              </a:spcBef>
              <a:spcAft>
                <a:spcPts val="0"/>
              </a:spcAft>
              <a:buNone/>
            </a:pPr>
            <a:r>
              <a:rPr lang="en">
                <a:latin typeface="Lato"/>
                <a:ea typeface="Lato"/>
                <a:cs typeface="Lato"/>
                <a:sym typeface="Lato"/>
              </a:rPr>
              <a:t>We are limited by the data we have</a:t>
            </a:r>
            <a:endParaRPr>
              <a:latin typeface="Lato"/>
              <a:ea typeface="Lato"/>
              <a:cs typeface="Lato"/>
              <a:sym typeface="Lato"/>
            </a:endParaRPr>
          </a:p>
          <a:p>
            <a:pPr indent="0" lvl="0" marL="0" rtl="0" algn="l">
              <a:spcBef>
                <a:spcPts val="1600"/>
              </a:spcBef>
              <a:spcAft>
                <a:spcPts val="0"/>
              </a:spcAft>
              <a:buNone/>
            </a:pPr>
            <a:r>
              <a:t/>
            </a:r>
            <a:endParaRPr>
              <a:latin typeface="Lato"/>
              <a:ea typeface="Lato"/>
              <a:cs typeface="Lato"/>
              <a:sym typeface="Lato"/>
            </a:endParaRPr>
          </a:p>
          <a:p>
            <a:pPr indent="0" lvl="0" marL="0" rtl="0" algn="l">
              <a:spcBef>
                <a:spcPts val="1600"/>
              </a:spcBef>
              <a:spcAft>
                <a:spcPts val="0"/>
              </a:spcAft>
              <a:buNone/>
            </a:pPr>
            <a:r>
              <a:t/>
            </a:r>
            <a:endParaRPr>
              <a:latin typeface="Lato"/>
              <a:ea typeface="Lato"/>
              <a:cs typeface="Lato"/>
              <a:sym typeface="Lato"/>
            </a:endParaRPr>
          </a:p>
          <a:p>
            <a:pPr indent="0" lvl="0" marL="0" rtl="0" algn="l">
              <a:spcBef>
                <a:spcPts val="1600"/>
              </a:spcBef>
              <a:spcAft>
                <a:spcPts val="0"/>
              </a:spcAft>
              <a:buNone/>
            </a:pPr>
            <a:r>
              <a:t/>
            </a:r>
            <a:endParaRPr>
              <a:latin typeface="Lato"/>
              <a:ea typeface="Lato"/>
              <a:cs typeface="Lato"/>
              <a:sym typeface="Lato"/>
            </a:endParaRPr>
          </a:p>
          <a:p>
            <a:pPr indent="0" lvl="0" marL="0" rtl="0" algn="l">
              <a:spcBef>
                <a:spcPts val="1600"/>
              </a:spcBef>
              <a:spcAft>
                <a:spcPts val="1600"/>
              </a:spcAft>
              <a:buNone/>
            </a:pPr>
            <a:r>
              <a:t/>
            </a:r>
            <a:endParaRPr>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78"/>
          <p:cNvSpPr txBox="1"/>
          <p:nvPr>
            <p:ph type="title"/>
          </p:nvPr>
        </p:nvSpPr>
        <p:spPr>
          <a:xfrm>
            <a:off x="952300" y="2191925"/>
            <a:ext cx="81918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557" name="Google Shape;557;p78"/>
          <p:cNvSpPr txBox="1"/>
          <p:nvPr>
            <p:ph idx="2" type="title"/>
          </p:nvPr>
        </p:nvSpPr>
        <p:spPr>
          <a:xfrm>
            <a:off x="952300" y="1400175"/>
            <a:ext cx="3645000" cy="75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79"/>
          <p:cNvSpPr txBox="1"/>
          <p:nvPr>
            <p:ph idx="1" type="body"/>
          </p:nvPr>
        </p:nvSpPr>
        <p:spPr>
          <a:xfrm>
            <a:off x="568450" y="1063675"/>
            <a:ext cx="1896000" cy="41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latin typeface="Lato"/>
                <a:ea typeface="Lato"/>
                <a:cs typeface="Lato"/>
                <a:sym typeface="Lato"/>
              </a:rPr>
              <a:t>Research Question 1</a:t>
            </a:r>
            <a:endParaRPr>
              <a:latin typeface="Lato"/>
              <a:ea typeface="Lato"/>
              <a:cs typeface="Lato"/>
              <a:sym typeface="Lato"/>
            </a:endParaRPr>
          </a:p>
        </p:txBody>
      </p:sp>
      <p:sp>
        <p:nvSpPr>
          <p:cNvPr id="563" name="Google Shape;563;p79"/>
          <p:cNvSpPr txBox="1"/>
          <p:nvPr>
            <p:ph type="title"/>
          </p:nvPr>
        </p:nvSpPr>
        <p:spPr>
          <a:xfrm>
            <a:off x="677950" y="389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Results Summary</a:t>
            </a:r>
            <a:endParaRPr>
              <a:latin typeface="Lato"/>
              <a:ea typeface="Lato"/>
              <a:cs typeface="Lato"/>
              <a:sym typeface="Lato"/>
            </a:endParaRPr>
          </a:p>
        </p:txBody>
      </p:sp>
      <p:sp>
        <p:nvSpPr>
          <p:cNvPr id="564" name="Google Shape;564;p79"/>
          <p:cNvSpPr txBox="1"/>
          <p:nvPr>
            <p:ph idx="1" type="body"/>
          </p:nvPr>
        </p:nvSpPr>
        <p:spPr>
          <a:xfrm>
            <a:off x="3395400" y="1063675"/>
            <a:ext cx="1896000" cy="41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latin typeface="Lato"/>
                <a:ea typeface="Lato"/>
                <a:cs typeface="Lato"/>
                <a:sym typeface="Lato"/>
              </a:rPr>
              <a:t>Research Question 2</a:t>
            </a:r>
            <a:endParaRPr>
              <a:latin typeface="Lato"/>
              <a:ea typeface="Lato"/>
              <a:cs typeface="Lato"/>
              <a:sym typeface="Lato"/>
            </a:endParaRPr>
          </a:p>
        </p:txBody>
      </p:sp>
      <p:sp>
        <p:nvSpPr>
          <p:cNvPr id="565" name="Google Shape;565;p79"/>
          <p:cNvSpPr txBox="1"/>
          <p:nvPr>
            <p:ph idx="1" type="body"/>
          </p:nvPr>
        </p:nvSpPr>
        <p:spPr>
          <a:xfrm>
            <a:off x="6417500" y="1063675"/>
            <a:ext cx="1896000" cy="41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latin typeface="Lato"/>
                <a:ea typeface="Lato"/>
                <a:cs typeface="Lato"/>
                <a:sym typeface="Lato"/>
              </a:rPr>
              <a:t>Research Question 3</a:t>
            </a:r>
            <a:endParaRPr>
              <a:latin typeface="Lato"/>
              <a:ea typeface="Lato"/>
              <a:cs typeface="Lato"/>
              <a:sym typeface="Lato"/>
            </a:endParaRPr>
          </a:p>
        </p:txBody>
      </p:sp>
      <p:sp>
        <p:nvSpPr>
          <p:cNvPr id="566" name="Google Shape;566;p79"/>
          <p:cNvSpPr txBox="1"/>
          <p:nvPr>
            <p:ph idx="1" type="body"/>
          </p:nvPr>
        </p:nvSpPr>
        <p:spPr>
          <a:xfrm>
            <a:off x="189900" y="1582775"/>
            <a:ext cx="2701200" cy="33429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sz="1200">
                <a:latin typeface="Lato"/>
                <a:ea typeface="Lato"/>
                <a:cs typeface="Lato"/>
                <a:sym typeface="Lato"/>
              </a:rPr>
              <a:t>Sentiment was a better predictor than Factual Data</a:t>
            </a:r>
            <a:endParaRPr sz="1200">
              <a:latin typeface="Lato"/>
              <a:ea typeface="Lato"/>
              <a:cs typeface="Lato"/>
              <a:sym typeface="Lato"/>
            </a:endParaRPr>
          </a:p>
        </p:txBody>
      </p:sp>
      <p:sp>
        <p:nvSpPr>
          <p:cNvPr id="567" name="Google Shape;567;p79"/>
          <p:cNvSpPr txBox="1"/>
          <p:nvPr>
            <p:ph idx="1" type="body"/>
          </p:nvPr>
        </p:nvSpPr>
        <p:spPr>
          <a:xfrm>
            <a:off x="2996675" y="1582775"/>
            <a:ext cx="3045600" cy="33429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sz="1200">
                <a:latin typeface="Lato"/>
                <a:ea typeface="Lato"/>
                <a:cs typeface="Lato"/>
                <a:sym typeface="Lato"/>
              </a:rPr>
              <a:t>L</a:t>
            </a:r>
            <a:r>
              <a:rPr lang="en" sz="1200">
                <a:latin typeface="Lato"/>
                <a:ea typeface="Lato"/>
                <a:cs typeface="Lato"/>
                <a:sym typeface="Lato"/>
              </a:rPr>
              <a:t>ess consumer movement/outdoor activity negatively affected the economy and online shopping</a:t>
            </a:r>
            <a:endParaRPr sz="1200">
              <a:latin typeface="Lato"/>
              <a:ea typeface="Lato"/>
              <a:cs typeface="Lato"/>
              <a:sym typeface="Lato"/>
            </a:endParaRPr>
          </a:p>
        </p:txBody>
      </p:sp>
      <p:sp>
        <p:nvSpPr>
          <p:cNvPr id="568" name="Google Shape;568;p79"/>
          <p:cNvSpPr txBox="1"/>
          <p:nvPr>
            <p:ph idx="1" type="body"/>
          </p:nvPr>
        </p:nvSpPr>
        <p:spPr>
          <a:xfrm>
            <a:off x="6161950" y="1582775"/>
            <a:ext cx="2871300" cy="33429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sz="1200">
                <a:latin typeface="Lato"/>
                <a:ea typeface="Lato"/>
                <a:cs typeface="Lato"/>
                <a:sym typeface="Lato"/>
              </a:rPr>
              <a:t>Consumer Mobility data can be used as a predictor of COVID-19 cases</a:t>
            </a:r>
            <a:endParaRPr sz="1200">
              <a:latin typeface="Lato"/>
              <a:ea typeface="Lato"/>
              <a:cs typeface="Lato"/>
              <a:sym typeface="La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80"/>
          <p:cNvSpPr txBox="1"/>
          <p:nvPr>
            <p:ph idx="1" type="subTitle"/>
          </p:nvPr>
        </p:nvSpPr>
        <p:spPr>
          <a:xfrm>
            <a:off x="677950" y="1259375"/>
            <a:ext cx="3387900" cy="142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If you have any questions, feel free to submit it as a comment in the discussions below</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574" name="Google Shape;574;p80"/>
          <p:cNvSpPr txBox="1"/>
          <p:nvPr>
            <p:ph type="title"/>
          </p:nvPr>
        </p:nvSpPr>
        <p:spPr>
          <a:xfrm>
            <a:off x="677950" y="389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THANK YOU</a:t>
            </a:r>
            <a:endParaRPr>
              <a:latin typeface="Lato"/>
              <a:ea typeface="Lato"/>
              <a:cs typeface="Lato"/>
              <a:sym typeface="Lato"/>
            </a:endParaRPr>
          </a:p>
        </p:txBody>
      </p:sp>
      <p:sp>
        <p:nvSpPr>
          <p:cNvPr id="575" name="Google Shape;575;p80"/>
          <p:cNvSpPr txBox="1"/>
          <p:nvPr/>
        </p:nvSpPr>
        <p:spPr>
          <a:xfrm>
            <a:off x="677957" y="3809838"/>
            <a:ext cx="3000000" cy="352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100">
                <a:solidFill>
                  <a:schemeClr val="accent2"/>
                </a:solidFill>
                <a:latin typeface="Lato"/>
                <a:ea typeface="Lato"/>
                <a:cs typeface="Lato"/>
                <a:sym typeface="Lato"/>
              </a:rPr>
              <a:t>Please keep this slide for attribution.</a:t>
            </a:r>
            <a:endParaRPr b="1" sz="1100">
              <a:solidFill>
                <a:schemeClr val="accent2"/>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9"/>
          <p:cNvSpPr txBox="1"/>
          <p:nvPr>
            <p:ph idx="1" type="body"/>
          </p:nvPr>
        </p:nvSpPr>
        <p:spPr>
          <a:xfrm>
            <a:off x="568450" y="1063675"/>
            <a:ext cx="1896000" cy="41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latin typeface="Lato"/>
                <a:ea typeface="Lato"/>
                <a:cs typeface="Lato"/>
                <a:sym typeface="Lato"/>
              </a:rPr>
              <a:t>Research Question 1</a:t>
            </a:r>
            <a:endParaRPr>
              <a:latin typeface="Lato"/>
              <a:ea typeface="Lato"/>
              <a:cs typeface="Lato"/>
              <a:sym typeface="Lato"/>
            </a:endParaRPr>
          </a:p>
        </p:txBody>
      </p:sp>
      <p:sp>
        <p:nvSpPr>
          <p:cNvPr id="227" name="Google Shape;227;p39"/>
          <p:cNvSpPr txBox="1"/>
          <p:nvPr>
            <p:ph type="title"/>
          </p:nvPr>
        </p:nvSpPr>
        <p:spPr>
          <a:xfrm>
            <a:off x="677950" y="389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Data Sources Overview</a:t>
            </a:r>
            <a:endParaRPr>
              <a:latin typeface="Lato"/>
              <a:ea typeface="Lato"/>
              <a:cs typeface="Lato"/>
              <a:sym typeface="Lato"/>
            </a:endParaRPr>
          </a:p>
        </p:txBody>
      </p:sp>
      <p:sp>
        <p:nvSpPr>
          <p:cNvPr id="228" name="Google Shape;228;p39"/>
          <p:cNvSpPr txBox="1"/>
          <p:nvPr>
            <p:ph idx="1" type="body"/>
          </p:nvPr>
        </p:nvSpPr>
        <p:spPr>
          <a:xfrm>
            <a:off x="3395400" y="1063675"/>
            <a:ext cx="1896000" cy="41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latin typeface="Lato"/>
                <a:ea typeface="Lato"/>
                <a:cs typeface="Lato"/>
                <a:sym typeface="Lato"/>
              </a:rPr>
              <a:t>Research Question 2</a:t>
            </a:r>
            <a:endParaRPr>
              <a:latin typeface="Lato"/>
              <a:ea typeface="Lato"/>
              <a:cs typeface="Lato"/>
              <a:sym typeface="Lato"/>
            </a:endParaRPr>
          </a:p>
        </p:txBody>
      </p:sp>
      <p:sp>
        <p:nvSpPr>
          <p:cNvPr id="229" name="Google Shape;229;p39"/>
          <p:cNvSpPr txBox="1"/>
          <p:nvPr>
            <p:ph idx="1" type="body"/>
          </p:nvPr>
        </p:nvSpPr>
        <p:spPr>
          <a:xfrm>
            <a:off x="6417500" y="1063675"/>
            <a:ext cx="1896000" cy="41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latin typeface="Lato"/>
                <a:ea typeface="Lato"/>
                <a:cs typeface="Lato"/>
                <a:sym typeface="Lato"/>
              </a:rPr>
              <a:t>Research Question 3</a:t>
            </a:r>
            <a:endParaRPr>
              <a:latin typeface="Lato"/>
              <a:ea typeface="Lato"/>
              <a:cs typeface="Lato"/>
              <a:sym typeface="Lato"/>
            </a:endParaRPr>
          </a:p>
        </p:txBody>
      </p:sp>
      <p:sp>
        <p:nvSpPr>
          <p:cNvPr id="230" name="Google Shape;230;p39"/>
          <p:cNvSpPr txBox="1"/>
          <p:nvPr>
            <p:ph idx="1" type="body"/>
          </p:nvPr>
        </p:nvSpPr>
        <p:spPr>
          <a:xfrm>
            <a:off x="189900" y="1582775"/>
            <a:ext cx="2701200" cy="334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Lato"/>
                <a:ea typeface="Lato"/>
                <a:cs typeface="Lato"/>
                <a:sym typeface="Lato"/>
              </a:rPr>
              <a:t>Data Sources:</a:t>
            </a:r>
            <a:endParaRPr sz="1200">
              <a:latin typeface="Lato"/>
              <a:ea typeface="Lato"/>
              <a:cs typeface="Lato"/>
              <a:sym typeface="Lato"/>
            </a:endParaRPr>
          </a:p>
          <a:p>
            <a:pPr indent="-298450" lvl="0" marL="457200" rtl="0" algn="l">
              <a:lnSpc>
                <a:spcPct val="115000"/>
              </a:lnSpc>
              <a:spcBef>
                <a:spcPts val="1600"/>
              </a:spcBef>
              <a:spcAft>
                <a:spcPts val="0"/>
              </a:spcAft>
              <a:buSzPts val="1100"/>
              <a:buFont typeface="Lato"/>
              <a:buAutoNum type="arabicParenR"/>
            </a:pPr>
            <a:r>
              <a:rPr lang="en" sz="1100">
                <a:latin typeface="Lato"/>
                <a:ea typeface="Lato"/>
                <a:cs typeface="Lato"/>
                <a:sym typeface="Lato"/>
              </a:rPr>
              <a:t>COVID-19 Data Repository by the Center for Systems Science and Engineering (CSSE) at Johns Hopkins University</a:t>
            </a:r>
            <a:endParaRPr sz="1100">
              <a:latin typeface="Lato"/>
              <a:ea typeface="Lato"/>
              <a:cs typeface="Lato"/>
              <a:sym typeface="Lato"/>
            </a:endParaRPr>
          </a:p>
          <a:p>
            <a:pPr indent="-285750" lvl="1" marL="914400" rtl="0" algn="l">
              <a:lnSpc>
                <a:spcPct val="100000"/>
              </a:lnSpc>
              <a:spcBef>
                <a:spcPts val="0"/>
              </a:spcBef>
              <a:spcAft>
                <a:spcPts val="0"/>
              </a:spcAft>
              <a:buSzPts val="900"/>
              <a:buFont typeface="Lato"/>
              <a:buAutoNum type="alphaLcParenR"/>
            </a:pPr>
            <a:r>
              <a:rPr lang="en" sz="1000" u="sng">
                <a:solidFill>
                  <a:schemeClr val="hlink"/>
                </a:solidFill>
                <a:latin typeface="Lato"/>
                <a:ea typeface="Lato"/>
                <a:cs typeface="Lato"/>
                <a:sym typeface="Lato"/>
                <a:hlinkClick r:id="rId3"/>
              </a:rPr>
              <a:t>https://github.com/CSSEGISandData/COVID-19</a:t>
            </a:r>
            <a:r>
              <a:rPr lang="en" sz="1000">
                <a:latin typeface="Lato"/>
                <a:ea typeface="Lato"/>
                <a:cs typeface="Lato"/>
                <a:sym typeface="Lato"/>
              </a:rPr>
              <a:t>   </a:t>
            </a:r>
            <a:endParaRPr sz="900">
              <a:latin typeface="Lato"/>
              <a:ea typeface="Lato"/>
              <a:cs typeface="Lato"/>
              <a:sym typeface="Lato"/>
            </a:endParaRPr>
          </a:p>
          <a:p>
            <a:pPr indent="-304800" lvl="0" marL="457200" rtl="0" algn="l">
              <a:spcBef>
                <a:spcPts val="0"/>
              </a:spcBef>
              <a:spcAft>
                <a:spcPts val="0"/>
              </a:spcAft>
              <a:buSzPts val="1200"/>
              <a:buFont typeface="Lato"/>
              <a:buAutoNum type="arabicParenR"/>
            </a:pPr>
            <a:r>
              <a:rPr lang="en" sz="1200">
                <a:latin typeface="Lato"/>
                <a:ea typeface="Lato"/>
                <a:cs typeface="Lato"/>
                <a:sym typeface="Lato"/>
              </a:rPr>
              <a:t>COVID-19 Tweets</a:t>
            </a:r>
            <a:endParaRPr sz="1200">
              <a:latin typeface="Lato"/>
              <a:ea typeface="Lato"/>
              <a:cs typeface="Lato"/>
              <a:sym typeface="Lato"/>
            </a:endParaRPr>
          </a:p>
          <a:p>
            <a:pPr indent="-292100" lvl="1" marL="914400" rtl="0" algn="l">
              <a:spcBef>
                <a:spcPts val="0"/>
              </a:spcBef>
              <a:spcAft>
                <a:spcPts val="0"/>
              </a:spcAft>
              <a:buSzPts val="1000"/>
              <a:buFont typeface="Lato"/>
              <a:buAutoNum type="alphaLcParenR"/>
            </a:pPr>
            <a:r>
              <a:rPr lang="en" sz="1000" u="sng">
                <a:solidFill>
                  <a:schemeClr val="hlink"/>
                </a:solidFill>
                <a:latin typeface="Lato"/>
                <a:ea typeface="Lato"/>
                <a:cs typeface="Lato"/>
                <a:sym typeface="Lato"/>
                <a:hlinkClick r:id="rId4"/>
              </a:rPr>
              <a:t>https://ieee-dataport.org/open-access/coronavirus-covid-19-tweets-sentiment-trend-global</a:t>
            </a:r>
            <a:r>
              <a:rPr lang="en" sz="1000">
                <a:latin typeface="Lato"/>
                <a:ea typeface="Lato"/>
                <a:cs typeface="Lato"/>
                <a:sym typeface="Lato"/>
              </a:rPr>
              <a:t> </a:t>
            </a:r>
            <a:endParaRPr sz="1000">
              <a:latin typeface="Lato"/>
              <a:ea typeface="Lato"/>
              <a:cs typeface="Lato"/>
              <a:sym typeface="Lato"/>
            </a:endParaRPr>
          </a:p>
          <a:p>
            <a:pPr indent="-304800" lvl="0" marL="457200" rtl="0" algn="l">
              <a:spcBef>
                <a:spcPts val="0"/>
              </a:spcBef>
              <a:spcAft>
                <a:spcPts val="0"/>
              </a:spcAft>
              <a:buSzPts val="1200"/>
              <a:buFont typeface="Lato"/>
              <a:buAutoNum type="arabicParenR"/>
            </a:pPr>
            <a:r>
              <a:rPr lang="en" sz="1200">
                <a:latin typeface="Lato"/>
                <a:ea typeface="Lato"/>
                <a:cs typeface="Lato"/>
                <a:sym typeface="Lato"/>
              </a:rPr>
              <a:t>S&amp;P 500 Index</a:t>
            </a:r>
            <a:endParaRPr sz="1200">
              <a:latin typeface="Lato"/>
              <a:ea typeface="Lato"/>
              <a:cs typeface="Lato"/>
              <a:sym typeface="Lato"/>
            </a:endParaRPr>
          </a:p>
          <a:p>
            <a:pPr indent="-304800" lvl="1" marL="914400" rtl="0" algn="l">
              <a:spcBef>
                <a:spcPts val="0"/>
              </a:spcBef>
              <a:spcAft>
                <a:spcPts val="0"/>
              </a:spcAft>
              <a:buSzPts val="1200"/>
              <a:buFont typeface="Lato"/>
              <a:buAutoNum type="alphaLcParenR"/>
            </a:pPr>
            <a:r>
              <a:rPr lang="en" sz="1200" u="sng">
                <a:solidFill>
                  <a:schemeClr val="hlink"/>
                </a:solidFill>
                <a:latin typeface="Lato"/>
                <a:ea typeface="Lato"/>
                <a:cs typeface="Lato"/>
                <a:sym typeface="Lato"/>
                <a:hlinkClick r:id="rId5"/>
              </a:rPr>
              <a:t>https://finance.yahoo.com/quote/p=^GSPC</a:t>
            </a:r>
            <a:r>
              <a:rPr lang="en" sz="1200">
                <a:latin typeface="Lato"/>
                <a:ea typeface="Lato"/>
                <a:cs typeface="Lato"/>
                <a:sym typeface="Lato"/>
              </a:rPr>
              <a:t> </a:t>
            </a:r>
            <a:endParaRPr sz="1200">
              <a:latin typeface="Lato"/>
              <a:ea typeface="Lato"/>
              <a:cs typeface="Lato"/>
              <a:sym typeface="Lato"/>
            </a:endParaRPr>
          </a:p>
          <a:p>
            <a:pPr indent="0" lvl="0" marL="0" rtl="0" algn="l">
              <a:spcBef>
                <a:spcPts val="1600"/>
              </a:spcBef>
              <a:spcAft>
                <a:spcPts val="0"/>
              </a:spcAft>
              <a:buNone/>
            </a:pPr>
            <a:r>
              <a:t/>
            </a:r>
            <a:endParaRPr sz="1200">
              <a:latin typeface="Lato"/>
              <a:ea typeface="Lato"/>
              <a:cs typeface="Lato"/>
              <a:sym typeface="Lato"/>
            </a:endParaRPr>
          </a:p>
          <a:p>
            <a:pPr indent="0" lvl="0" marL="0" rtl="0" algn="l">
              <a:spcBef>
                <a:spcPts val="1600"/>
              </a:spcBef>
              <a:spcAft>
                <a:spcPts val="1600"/>
              </a:spcAft>
              <a:buNone/>
            </a:pPr>
            <a:r>
              <a:t/>
            </a:r>
            <a:endParaRPr sz="1200">
              <a:latin typeface="Lato"/>
              <a:ea typeface="Lato"/>
              <a:cs typeface="Lato"/>
              <a:sym typeface="Lato"/>
            </a:endParaRPr>
          </a:p>
        </p:txBody>
      </p:sp>
      <p:sp>
        <p:nvSpPr>
          <p:cNvPr id="231" name="Google Shape;231;p39"/>
          <p:cNvSpPr txBox="1"/>
          <p:nvPr>
            <p:ph idx="1" type="body"/>
          </p:nvPr>
        </p:nvSpPr>
        <p:spPr>
          <a:xfrm>
            <a:off x="2996675" y="1582775"/>
            <a:ext cx="3045600" cy="334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Lato"/>
                <a:ea typeface="Lato"/>
                <a:cs typeface="Lato"/>
                <a:sym typeface="Lato"/>
              </a:rPr>
              <a:t>Data Sources:</a:t>
            </a:r>
            <a:endParaRPr sz="1200">
              <a:latin typeface="Lato"/>
              <a:ea typeface="Lato"/>
              <a:cs typeface="Lato"/>
              <a:sym typeface="Lato"/>
            </a:endParaRPr>
          </a:p>
          <a:p>
            <a:pPr indent="-304800" lvl="0" marL="457200" rtl="0" algn="l">
              <a:spcBef>
                <a:spcPts val="1600"/>
              </a:spcBef>
              <a:spcAft>
                <a:spcPts val="0"/>
              </a:spcAft>
              <a:buSzPts val="1200"/>
              <a:buFont typeface="Lato"/>
              <a:buAutoNum type="arabicParenR"/>
            </a:pPr>
            <a:r>
              <a:rPr lang="en" sz="1200">
                <a:latin typeface="Lato"/>
                <a:ea typeface="Lato"/>
                <a:cs typeface="Lato"/>
                <a:sym typeface="Lato"/>
              </a:rPr>
              <a:t>Disney Stock</a:t>
            </a:r>
            <a:endParaRPr sz="1200">
              <a:latin typeface="Lato"/>
              <a:ea typeface="Lato"/>
              <a:cs typeface="Lato"/>
              <a:sym typeface="Lato"/>
            </a:endParaRPr>
          </a:p>
          <a:p>
            <a:pPr indent="-304800" lvl="1" marL="914400" rtl="0" algn="l">
              <a:spcBef>
                <a:spcPts val="0"/>
              </a:spcBef>
              <a:spcAft>
                <a:spcPts val="0"/>
              </a:spcAft>
              <a:buSzPts val="1200"/>
              <a:buFont typeface="Lato"/>
              <a:buAutoNum type="alphaLcParenR"/>
            </a:pPr>
            <a:r>
              <a:rPr lang="en" sz="1200" u="sng">
                <a:solidFill>
                  <a:schemeClr val="hlink"/>
                </a:solidFill>
                <a:latin typeface="Lato"/>
                <a:ea typeface="Lato"/>
                <a:cs typeface="Lato"/>
                <a:sym typeface="Lato"/>
                <a:hlinkClick r:id="rId6"/>
              </a:rPr>
              <a:t>https://finance.yahoo.com/quote/DIS</a:t>
            </a:r>
            <a:r>
              <a:rPr lang="en" sz="1200">
                <a:latin typeface="Lato"/>
                <a:ea typeface="Lato"/>
                <a:cs typeface="Lato"/>
                <a:sym typeface="Lato"/>
              </a:rPr>
              <a:t>   </a:t>
            </a:r>
            <a:endParaRPr sz="1200">
              <a:latin typeface="Lato"/>
              <a:ea typeface="Lato"/>
              <a:cs typeface="Lato"/>
              <a:sym typeface="Lato"/>
            </a:endParaRPr>
          </a:p>
          <a:p>
            <a:pPr indent="-304800" lvl="0" marL="457200" rtl="0" algn="l">
              <a:spcBef>
                <a:spcPts val="0"/>
              </a:spcBef>
              <a:spcAft>
                <a:spcPts val="0"/>
              </a:spcAft>
              <a:buSzPts val="1200"/>
              <a:buFont typeface="Lato"/>
              <a:buAutoNum type="arabicParenR"/>
            </a:pPr>
            <a:r>
              <a:rPr lang="en" sz="1200">
                <a:latin typeface="Lato"/>
                <a:ea typeface="Lato"/>
                <a:cs typeface="Lato"/>
                <a:sym typeface="Lato"/>
              </a:rPr>
              <a:t>Amazon Stock</a:t>
            </a:r>
            <a:endParaRPr sz="1200">
              <a:latin typeface="Lato"/>
              <a:ea typeface="Lato"/>
              <a:cs typeface="Lato"/>
              <a:sym typeface="Lato"/>
            </a:endParaRPr>
          </a:p>
          <a:p>
            <a:pPr indent="-304800" lvl="1" marL="914400" rtl="0" algn="l">
              <a:spcBef>
                <a:spcPts val="0"/>
              </a:spcBef>
              <a:spcAft>
                <a:spcPts val="0"/>
              </a:spcAft>
              <a:buSzPts val="1200"/>
              <a:buFont typeface="Lato"/>
              <a:buAutoNum type="alphaLcParenR"/>
            </a:pPr>
            <a:r>
              <a:rPr lang="en" sz="1200" u="sng">
                <a:solidFill>
                  <a:schemeClr val="hlink"/>
                </a:solidFill>
                <a:latin typeface="Lato"/>
                <a:ea typeface="Lato"/>
                <a:cs typeface="Lato"/>
                <a:sym typeface="Lato"/>
                <a:hlinkClick r:id="rId7"/>
              </a:rPr>
              <a:t>https://finance.yahoo.com/quote/AMZN</a:t>
            </a:r>
            <a:r>
              <a:rPr lang="en" sz="1200">
                <a:latin typeface="Lato"/>
                <a:ea typeface="Lato"/>
                <a:cs typeface="Lato"/>
                <a:sym typeface="Lato"/>
              </a:rPr>
              <a:t>  </a:t>
            </a:r>
            <a:endParaRPr sz="1200">
              <a:latin typeface="Lato"/>
              <a:ea typeface="Lato"/>
              <a:cs typeface="Lato"/>
              <a:sym typeface="Lato"/>
            </a:endParaRPr>
          </a:p>
          <a:p>
            <a:pPr indent="-304800" lvl="0" marL="457200" rtl="0" algn="l">
              <a:spcBef>
                <a:spcPts val="0"/>
              </a:spcBef>
              <a:spcAft>
                <a:spcPts val="0"/>
              </a:spcAft>
              <a:buSzPts val="1200"/>
              <a:buFont typeface="Lato"/>
              <a:buAutoNum type="arabicParenR"/>
            </a:pPr>
            <a:r>
              <a:rPr lang="en" sz="1200">
                <a:latin typeface="Lato"/>
                <a:ea typeface="Lato"/>
                <a:cs typeface="Lato"/>
                <a:sym typeface="Lato"/>
              </a:rPr>
              <a:t>Google COVID-19 Community Mobility Reports</a:t>
            </a:r>
            <a:endParaRPr sz="1200">
              <a:latin typeface="Lato"/>
              <a:ea typeface="Lato"/>
              <a:cs typeface="Lato"/>
              <a:sym typeface="Lato"/>
            </a:endParaRPr>
          </a:p>
          <a:p>
            <a:pPr indent="-304800" lvl="1" marL="914400" rtl="0" algn="l">
              <a:spcBef>
                <a:spcPts val="0"/>
              </a:spcBef>
              <a:spcAft>
                <a:spcPts val="0"/>
              </a:spcAft>
              <a:buSzPts val="1200"/>
              <a:buFont typeface="Lato"/>
              <a:buAutoNum type="alphaLcParenR"/>
            </a:pPr>
            <a:r>
              <a:rPr lang="en" sz="1200" u="sng">
                <a:solidFill>
                  <a:schemeClr val="accent5"/>
                </a:solidFill>
                <a:latin typeface="Lato"/>
                <a:ea typeface="Lato"/>
                <a:cs typeface="Lato"/>
                <a:sym typeface="Lato"/>
                <a:hlinkClick r:id="rId8">
                  <a:extLst>
                    <a:ext uri="{A12FA001-AC4F-418D-AE19-62706E023703}">
                      <ahyp:hlinkClr val="tx"/>
                    </a:ext>
                  </a:extLst>
                </a:hlinkClick>
              </a:rPr>
              <a:t>https://www.google.com/covid19/mobility/</a:t>
            </a:r>
            <a:r>
              <a:rPr lang="en" sz="1200">
                <a:latin typeface="Lato"/>
                <a:ea typeface="Lato"/>
                <a:cs typeface="Lato"/>
                <a:sym typeface="Lato"/>
              </a:rPr>
              <a:t> </a:t>
            </a:r>
            <a:endParaRPr sz="1200">
              <a:latin typeface="Lato"/>
              <a:ea typeface="Lato"/>
              <a:cs typeface="Lato"/>
              <a:sym typeface="Lato"/>
            </a:endParaRPr>
          </a:p>
          <a:p>
            <a:pPr indent="-304800" lvl="0" marL="457200" rtl="0" algn="l">
              <a:spcBef>
                <a:spcPts val="0"/>
              </a:spcBef>
              <a:spcAft>
                <a:spcPts val="0"/>
              </a:spcAft>
              <a:buSzPts val="1200"/>
              <a:buFont typeface="Lato"/>
              <a:buAutoNum type="arabicParenR"/>
            </a:pPr>
            <a:r>
              <a:rPr lang="en" sz="1200">
                <a:latin typeface="Lato"/>
                <a:ea typeface="Lato"/>
                <a:cs typeface="Lato"/>
                <a:sym typeface="Lato"/>
              </a:rPr>
              <a:t>S&amp;P 500 Index</a:t>
            </a:r>
            <a:endParaRPr sz="1200">
              <a:latin typeface="Lato"/>
              <a:ea typeface="Lato"/>
              <a:cs typeface="Lato"/>
              <a:sym typeface="Lato"/>
            </a:endParaRPr>
          </a:p>
          <a:p>
            <a:pPr indent="-304800" lvl="1" marL="914400" rtl="0" algn="l">
              <a:spcBef>
                <a:spcPts val="0"/>
              </a:spcBef>
              <a:spcAft>
                <a:spcPts val="0"/>
              </a:spcAft>
              <a:buSzPts val="1200"/>
              <a:buFont typeface="Lato"/>
              <a:buAutoNum type="alphaLcParenR"/>
            </a:pPr>
            <a:r>
              <a:rPr lang="en" sz="1200" u="sng">
                <a:solidFill>
                  <a:schemeClr val="accent5"/>
                </a:solidFill>
                <a:latin typeface="Lato"/>
                <a:ea typeface="Lato"/>
                <a:cs typeface="Lato"/>
                <a:sym typeface="Lato"/>
                <a:hlinkClick r:id="rId9">
                  <a:extLst>
                    <a:ext uri="{A12FA001-AC4F-418D-AE19-62706E023703}">
                      <ahyp:hlinkClr val="tx"/>
                    </a:ext>
                  </a:extLst>
                </a:hlinkClick>
              </a:rPr>
              <a:t>https://finance.yahoo.com/quote/p=^GSPC</a:t>
            </a:r>
            <a:r>
              <a:rPr lang="en" sz="1200">
                <a:latin typeface="Lato"/>
                <a:ea typeface="Lato"/>
                <a:cs typeface="Lato"/>
                <a:sym typeface="Lato"/>
              </a:rPr>
              <a:t> </a:t>
            </a:r>
            <a:endParaRPr sz="1200">
              <a:latin typeface="Lato"/>
              <a:ea typeface="Lato"/>
              <a:cs typeface="Lato"/>
              <a:sym typeface="Lato"/>
            </a:endParaRPr>
          </a:p>
          <a:p>
            <a:pPr indent="0" lvl="0" marL="0" rtl="0" algn="l">
              <a:spcBef>
                <a:spcPts val="1600"/>
              </a:spcBef>
              <a:spcAft>
                <a:spcPts val="1600"/>
              </a:spcAft>
              <a:buNone/>
            </a:pPr>
            <a:r>
              <a:t/>
            </a:r>
            <a:endParaRPr sz="1200">
              <a:latin typeface="Lato"/>
              <a:ea typeface="Lato"/>
              <a:cs typeface="Lato"/>
              <a:sym typeface="Lato"/>
            </a:endParaRPr>
          </a:p>
        </p:txBody>
      </p:sp>
      <p:sp>
        <p:nvSpPr>
          <p:cNvPr id="232" name="Google Shape;232;p39"/>
          <p:cNvSpPr txBox="1"/>
          <p:nvPr>
            <p:ph idx="1" type="body"/>
          </p:nvPr>
        </p:nvSpPr>
        <p:spPr>
          <a:xfrm>
            <a:off x="6161950" y="1582775"/>
            <a:ext cx="2871300" cy="334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Lato"/>
                <a:ea typeface="Lato"/>
                <a:cs typeface="Lato"/>
                <a:sym typeface="Lato"/>
              </a:rPr>
              <a:t>Data Sources:</a:t>
            </a:r>
            <a:endParaRPr sz="1200">
              <a:latin typeface="Lato"/>
              <a:ea typeface="Lato"/>
              <a:cs typeface="Lato"/>
              <a:sym typeface="Lato"/>
            </a:endParaRPr>
          </a:p>
          <a:p>
            <a:pPr indent="-298450" lvl="0" marL="457200" rtl="0" algn="l">
              <a:spcBef>
                <a:spcPts val="1600"/>
              </a:spcBef>
              <a:spcAft>
                <a:spcPts val="0"/>
              </a:spcAft>
              <a:buSzPts val="1100"/>
              <a:buFont typeface="Lato"/>
              <a:buAutoNum type="arabicParenR"/>
            </a:pPr>
            <a:r>
              <a:rPr lang="en" sz="1100">
                <a:latin typeface="Lato"/>
                <a:ea typeface="Lato"/>
                <a:cs typeface="Lato"/>
                <a:sym typeface="Lato"/>
              </a:rPr>
              <a:t>COVID-19 Data Repository by the Center for Systems Science and Engineering (CSSE) at Johns Hopkins University</a:t>
            </a:r>
            <a:endParaRPr sz="1100">
              <a:latin typeface="Lato"/>
              <a:ea typeface="Lato"/>
              <a:cs typeface="Lato"/>
              <a:sym typeface="Lato"/>
            </a:endParaRPr>
          </a:p>
          <a:p>
            <a:pPr indent="-285750" lvl="1" marL="914400" rtl="0" algn="l">
              <a:lnSpc>
                <a:spcPct val="100000"/>
              </a:lnSpc>
              <a:spcBef>
                <a:spcPts val="0"/>
              </a:spcBef>
              <a:spcAft>
                <a:spcPts val="0"/>
              </a:spcAft>
              <a:buSzPts val="900"/>
              <a:buFont typeface="Lato"/>
              <a:buAutoNum type="alphaLcParenR"/>
            </a:pPr>
            <a:r>
              <a:rPr lang="en" sz="1000" u="sng">
                <a:solidFill>
                  <a:schemeClr val="accent5"/>
                </a:solidFill>
                <a:latin typeface="Lato"/>
                <a:ea typeface="Lato"/>
                <a:cs typeface="Lato"/>
                <a:sym typeface="Lato"/>
                <a:hlinkClick r:id="rId10">
                  <a:extLst>
                    <a:ext uri="{A12FA001-AC4F-418D-AE19-62706E023703}">
                      <ahyp:hlinkClr val="tx"/>
                    </a:ext>
                  </a:extLst>
                </a:hlinkClick>
              </a:rPr>
              <a:t>https://github.com/CSSEGISandData/COVID-19</a:t>
            </a:r>
            <a:endParaRPr sz="1200">
              <a:latin typeface="Lato"/>
              <a:ea typeface="Lato"/>
              <a:cs typeface="Lato"/>
              <a:sym typeface="Lato"/>
            </a:endParaRPr>
          </a:p>
          <a:p>
            <a:pPr indent="-304800" lvl="0" marL="457200" rtl="0" algn="l">
              <a:spcBef>
                <a:spcPts val="0"/>
              </a:spcBef>
              <a:spcAft>
                <a:spcPts val="0"/>
              </a:spcAft>
              <a:buSzPts val="1200"/>
              <a:buFont typeface="Lato"/>
              <a:buAutoNum type="arabicParenR"/>
            </a:pPr>
            <a:r>
              <a:rPr lang="en" sz="1200">
                <a:latin typeface="Lato"/>
                <a:ea typeface="Lato"/>
                <a:cs typeface="Lato"/>
                <a:sym typeface="Lato"/>
              </a:rPr>
              <a:t>Google COVID-19 Community Mobility Reports</a:t>
            </a:r>
            <a:endParaRPr sz="1200">
              <a:latin typeface="Lato"/>
              <a:ea typeface="Lato"/>
              <a:cs typeface="Lato"/>
              <a:sym typeface="Lato"/>
            </a:endParaRPr>
          </a:p>
          <a:p>
            <a:pPr indent="-304800" lvl="1" marL="914400" rtl="0" algn="l">
              <a:spcBef>
                <a:spcPts val="0"/>
              </a:spcBef>
              <a:spcAft>
                <a:spcPts val="0"/>
              </a:spcAft>
              <a:buSzPts val="1200"/>
              <a:buFont typeface="Lato"/>
              <a:buAutoNum type="alphaLcParenR"/>
            </a:pPr>
            <a:r>
              <a:rPr lang="en" sz="1200" u="sng">
                <a:solidFill>
                  <a:schemeClr val="hlink"/>
                </a:solidFill>
                <a:latin typeface="Lato"/>
                <a:ea typeface="Lato"/>
                <a:cs typeface="Lato"/>
                <a:sym typeface="Lato"/>
                <a:hlinkClick r:id="rId11"/>
              </a:rPr>
              <a:t>https://www.google.com/covid19/mobility/</a:t>
            </a:r>
            <a:r>
              <a:rPr lang="en" sz="1200">
                <a:latin typeface="Lato"/>
                <a:ea typeface="Lato"/>
                <a:cs typeface="Lato"/>
                <a:sym typeface="Lato"/>
              </a:rPr>
              <a:t> </a:t>
            </a:r>
            <a:endParaRPr sz="1200">
              <a:latin typeface="Lato"/>
              <a:ea typeface="Lato"/>
              <a:cs typeface="Lato"/>
              <a:sym typeface="Lato"/>
            </a:endParaRPr>
          </a:p>
          <a:p>
            <a:pPr indent="0" lvl="0" marL="0" rtl="0" algn="l">
              <a:spcBef>
                <a:spcPts val="1600"/>
              </a:spcBef>
              <a:spcAft>
                <a:spcPts val="1600"/>
              </a:spcAft>
              <a:buNone/>
            </a:pPr>
            <a:r>
              <a:t/>
            </a:r>
            <a:endParaRPr sz="1200">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0"/>
          <p:cNvSpPr txBox="1"/>
          <p:nvPr>
            <p:ph type="title"/>
          </p:nvPr>
        </p:nvSpPr>
        <p:spPr>
          <a:xfrm>
            <a:off x="952300" y="2191925"/>
            <a:ext cx="81918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Research Question 1</a:t>
            </a:r>
            <a:endParaRPr/>
          </a:p>
        </p:txBody>
      </p:sp>
      <p:sp>
        <p:nvSpPr>
          <p:cNvPr id="238" name="Google Shape;238;p40"/>
          <p:cNvSpPr txBox="1"/>
          <p:nvPr>
            <p:ph idx="2" type="title"/>
          </p:nvPr>
        </p:nvSpPr>
        <p:spPr>
          <a:xfrm>
            <a:off x="952300" y="1400175"/>
            <a:ext cx="3645000" cy="75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39" name="Google Shape;239;p40"/>
          <p:cNvSpPr txBox="1"/>
          <p:nvPr>
            <p:ph idx="1" type="subTitle"/>
          </p:nvPr>
        </p:nvSpPr>
        <p:spPr>
          <a:xfrm>
            <a:off x="952300" y="2992975"/>
            <a:ext cx="8191800" cy="10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types of data/news from COVID-19 is a better predictor of the economy: Sentiment from Social Media Posts by People or Factual COVID-19 Statistics released by Verified Institutions?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1"/>
          <p:cNvSpPr txBox="1"/>
          <p:nvPr>
            <p:ph type="title"/>
          </p:nvPr>
        </p:nvSpPr>
        <p:spPr>
          <a:xfrm>
            <a:off x="673225" y="389150"/>
            <a:ext cx="8520600" cy="92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Sentiment Model 1</a:t>
            </a:r>
            <a:endParaRPr>
              <a:latin typeface="Lato"/>
              <a:ea typeface="Lato"/>
              <a:cs typeface="Lato"/>
              <a:sym typeface="Lato"/>
            </a:endParaRPr>
          </a:p>
          <a:p>
            <a:pPr indent="457200" lvl="0" marL="0" rtl="0" algn="l">
              <a:spcBef>
                <a:spcPts val="0"/>
              </a:spcBef>
              <a:spcAft>
                <a:spcPts val="0"/>
              </a:spcAft>
              <a:buNone/>
            </a:pPr>
            <a:r>
              <a:rPr lang="en">
                <a:solidFill>
                  <a:schemeClr val="dk2"/>
                </a:solidFill>
                <a:latin typeface="Lato"/>
                <a:ea typeface="Lato"/>
                <a:cs typeface="Lato"/>
                <a:sym typeface="Lato"/>
              </a:rPr>
              <a:t>Data</a:t>
            </a:r>
            <a:endParaRPr>
              <a:solidFill>
                <a:schemeClr val="dk2"/>
              </a:solidFill>
              <a:latin typeface="Lato"/>
              <a:ea typeface="Lato"/>
              <a:cs typeface="Lato"/>
              <a:sym typeface="Lato"/>
            </a:endParaRPr>
          </a:p>
        </p:txBody>
      </p:sp>
      <p:pic>
        <p:nvPicPr>
          <p:cNvPr id="245" name="Google Shape;245;p41"/>
          <p:cNvPicPr preferRelativeResize="0"/>
          <p:nvPr/>
        </p:nvPicPr>
        <p:blipFill>
          <a:blip r:embed="rId3">
            <a:alphaModFix/>
          </a:blip>
          <a:stretch>
            <a:fillRect/>
          </a:stretch>
        </p:blipFill>
        <p:spPr>
          <a:xfrm>
            <a:off x="948944" y="2269075"/>
            <a:ext cx="2814626" cy="1971667"/>
          </a:xfrm>
          <a:prstGeom prst="rect">
            <a:avLst/>
          </a:prstGeom>
          <a:noFill/>
          <a:ln>
            <a:noFill/>
          </a:ln>
        </p:spPr>
      </p:pic>
      <p:pic>
        <p:nvPicPr>
          <p:cNvPr id="246" name="Google Shape;246;p41"/>
          <p:cNvPicPr preferRelativeResize="0"/>
          <p:nvPr/>
        </p:nvPicPr>
        <p:blipFill>
          <a:blip r:embed="rId4">
            <a:alphaModFix/>
          </a:blip>
          <a:stretch>
            <a:fillRect/>
          </a:stretch>
        </p:blipFill>
        <p:spPr>
          <a:xfrm>
            <a:off x="4198025" y="389150"/>
            <a:ext cx="4775299" cy="2149500"/>
          </a:xfrm>
          <a:prstGeom prst="rect">
            <a:avLst/>
          </a:prstGeom>
          <a:noFill/>
          <a:ln>
            <a:noFill/>
          </a:ln>
        </p:spPr>
      </p:pic>
      <p:cxnSp>
        <p:nvCxnSpPr>
          <p:cNvPr id="247" name="Google Shape;247;p41"/>
          <p:cNvCxnSpPr/>
          <p:nvPr/>
        </p:nvCxnSpPr>
        <p:spPr>
          <a:xfrm flipH="1" rot="10800000">
            <a:off x="3550325" y="1673275"/>
            <a:ext cx="647700" cy="595800"/>
          </a:xfrm>
          <a:prstGeom prst="straightConnector1">
            <a:avLst/>
          </a:prstGeom>
          <a:noFill/>
          <a:ln cap="flat" cmpd="sng" w="9525">
            <a:solidFill>
              <a:schemeClr val="dk2"/>
            </a:solidFill>
            <a:prstDash val="solid"/>
            <a:round/>
            <a:headEnd len="med" w="med" type="none"/>
            <a:tailEnd len="med" w="med" type="triangle"/>
          </a:ln>
        </p:spPr>
      </p:cxnSp>
      <p:pic>
        <p:nvPicPr>
          <p:cNvPr id="248" name="Google Shape;248;p41"/>
          <p:cNvPicPr preferRelativeResize="0"/>
          <p:nvPr/>
        </p:nvPicPr>
        <p:blipFill>
          <a:blip r:embed="rId5">
            <a:alphaModFix/>
          </a:blip>
          <a:stretch>
            <a:fillRect/>
          </a:stretch>
        </p:blipFill>
        <p:spPr>
          <a:xfrm>
            <a:off x="4910325" y="2982563"/>
            <a:ext cx="2743200" cy="1724025"/>
          </a:xfrm>
          <a:prstGeom prst="rect">
            <a:avLst/>
          </a:prstGeom>
          <a:noFill/>
          <a:ln>
            <a:noFill/>
          </a:ln>
        </p:spPr>
      </p:pic>
      <p:cxnSp>
        <p:nvCxnSpPr>
          <p:cNvPr id="249" name="Google Shape;249;p41"/>
          <p:cNvCxnSpPr/>
          <p:nvPr/>
        </p:nvCxnSpPr>
        <p:spPr>
          <a:xfrm>
            <a:off x="2760850" y="4235825"/>
            <a:ext cx="2165100" cy="293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2"/>
          <p:cNvSpPr txBox="1"/>
          <p:nvPr>
            <p:ph type="title"/>
          </p:nvPr>
        </p:nvSpPr>
        <p:spPr>
          <a:xfrm>
            <a:off x="673225" y="389150"/>
            <a:ext cx="8520600" cy="92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Sentiment Model 1</a:t>
            </a:r>
            <a:endParaRPr>
              <a:latin typeface="Lato"/>
              <a:ea typeface="Lato"/>
              <a:cs typeface="Lato"/>
              <a:sym typeface="Lato"/>
            </a:endParaRPr>
          </a:p>
          <a:p>
            <a:pPr indent="457200" lvl="0" marL="0" rtl="0" algn="l">
              <a:spcBef>
                <a:spcPts val="0"/>
              </a:spcBef>
              <a:spcAft>
                <a:spcPts val="0"/>
              </a:spcAft>
              <a:buNone/>
            </a:pPr>
            <a:r>
              <a:rPr lang="en">
                <a:solidFill>
                  <a:schemeClr val="dk2"/>
                </a:solidFill>
                <a:latin typeface="Lato"/>
                <a:ea typeface="Lato"/>
                <a:cs typeface="Lato"/>
                <a:sym typeface="Lato"/>
              </a:rPr>
              <a:t>Model Training</a:t>
            </a:r>
            <a:endParaRPr>
              <a:solidFill>
                <a:schemeClr val="dk2"/>
              </a:solidFill>
              <a:latin typeface="Lato"/>
              <a:ea typeface="Lato"/>
              <a:cs typeface="Lato"/>
              <a:sym typeface="Lato"/>
            </a:endParaRPr>
          </a:p>
        </p:txBody>
      </p:sp>
      <p:sp>
        <p:nvSpPr>
          <p:cNvPr id="255" name="Google Shape;255;p42"/>
          <p:cNvSpPr txBox="1"/>
          <p:nvPr>
            <p:ph idx="1" type="body"/>
          </p:nvPr>
        </p:nvSpPr>
        <p:spPr>
          <a:xfrm>
            <a:off x="673225" y="1578975"/>
            <a:ext cx="3212700" cy="342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Random Forest Classifier</a:t>
            </a:r>
            <a:endParaRPr>
              <a:latin typeface="Lato"/>
              <a:ea typeface="Lato"/>
              <a:cs typeface="Lato"/>
              <a:sym typeface="Lato"/>
            </a:endParaRPr>
          </a:p>
          <a:p>
            <a:pPr indent="0" lvl="0" marL="0" rtl="0" algn="l">
              <a:spcBef>
                <a:spcPts val="1600"/>
              </a:spcBef>
              <a:spcAft>
                <a:spcPts val="0"/>
              </a:spcAft>
              <a:buNone/>
            </a:pPr>
            <a:r>
              <a:rPr lang="en">
                <a:latin typeface="Lato"/>
                <a:ea typeface="Lato"/>
                <a:cs typeface="Lato"/>
                <a:sym typeface="Lato"/>
              </a:rPr>
              <a:t>StratifiedKFold Cross Validation</a:t>
            </a:r>
            <a:endParaRPr>
              <a:latin typeface="Lato"/>
              <a:ea typeface="Lato"/>
              <a:cs typeface="Lato"/>
              <a:sym typeface="Lato"/>
            </a:endParaRPr>
          </a:p>
          <a:p>
            <a:pPr indent="0" lvl="0" marL="0" rtl="0" algn="l">
              <a:spcBef>
                <a:spcPts val="1600"/>
              </a:spcBef>
              <a:spcAft>
                <a:spcPts val="0"/>
              </a:spcAft>
              <a:buNone/>
            </a:pPr>
            <a:r>
              <a:t/>
            </a:r>
            <a:endParaRPr>
              <a:latin typeface="Lato"/>
              <a:ea typeface="Lato"/>
              <a:cs typeface="Lato"/>
              <a:sym typeface="Lato"/>
            </a:endParaRPr>
          </a:p>
          <a:p>
            <a:pPr indent="0" lvl="0" marL="0" rtl="0" algn="l">
              <a:spcBef>
                <a:spcPts val="1600"/>
              </a:spcBef>
              <a:spcAft>
                <a:spcPts val="0"/>
              </a:spcAft>
              <a:buNone/>
            </a:pPr>
            <a:r>
              <a:t/>
            </a:r>
            <a:endParaRPr>
              <a:latin typeface="Lato"/>
              <a:ea typeface="Lato"/>
              <a:cs typeface="Lato"/>
              <a:sym typeface="Lato"/>
            </a:endParaRPr>
          </a:p>
          <a:p>
            <a:pPr indent="0" lvl="0" marL="0" rtl="0" algn="l">
              <a:spcBef>
                <a:spcPts val="1600"/>
              </a:spcBef>
              <a:spcAft>
                <a:spcPts val="1600"/>
              </a:spcAft>
              <a:buNone/>
            </a:pPr>
            <a:r>
              <a:t/>
            </a:r>
            <a:endParaRPr>
              <a:latin typeface="Lato"/>
              <a:ea typeface="Lato"/>
              <a:cs typeface="Lato"/>
              <a:sym typeface="Lato"/>
            </a:endParaRPr>
          </a:p>
        </p:txBody>
      </p:sp>
      <p:pic>
        <p:nvPicPr>
          <p:cNvPr id="256" name="Google Shape;256;p42"/>
          <p:cNvPicPr preferRelativeResize="0"/>
          <p:nvPr/>
        </p:nvPicPr>
        <p:blipFill>
          <a:blip r:embed="rId3">
            <a:alphaModFix/>
          </a:blip>
          <a:stretch>
            <a:fillRect/>
          </a:stretch>
        </p:blipFill>
        <p:spPr>
          <a:xfrm>
            <a:off x="4359775" y="1159250"/>
            <a:ext cx="4100711" cy="35198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3"/>
          <p:cNvSpPr txBox="1"/>
          <p:nvPr>
            <p:ph type="title"/>
          </p:nvPr>
        </p:nvSpPr>
        <p:spPr>
          <a:xfrm>
            <a:off x="673225" y="389150"/>
            <a:ext cx="8520600" cy="92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Sentiment Model 1</a:t>
            </a:r>
            <a:endParaRPr>
              <a:latin typeface="Lato"/>
              <a:ea typeface="Lato"/>
              <a:cs typeface="Lato"/>
              <a:sym typeface="Lato"/>
            </a:endParaRPr>
          </a:p>
          <a:p>
            <a:pPr indent="457200" lvl="0" marL="0" rtl="0" algn="l">
              <a:spcBef>
                <a:spcPts val="0"/>
              </a:spcBef>
              <a:spcAft>
                <a:spcPts val="0"/>
              </a:spcAft>
              <a:buNone/>
            </a:pPr>
            <a:r>
              <a:rPr lang="en">
                <a:solidFill>
                  <a:schemeClr val="dk2"/>
                </a:solidFill>
                <a:latin typeface="Lato"/>
                <a:ea typeface="Lato"/>
                <a:cs typeface="Lato"/>
                <a:sym typeface="Lato"/>
              </a:rPr>
              <a:t>Results</a:t>
            </a:r>
            <a:endParaRPr>
              <a:solidFill>
                <a:schemeClr val="dk2"/>
              </a:solidFill>
              <a:latin typeface="Lato"/>
              <a:ea typeface="Lato"/>
              <a:cs typeface="Lato"/>
              <a:sym typeface="Lato"/>
            </a:endParaRPr>
          </a:p>
        </p:txBody>
      </p:sp>
      <p:sp>
        <p:nvSpPr>
          <p:cNvPr id="262" name="Google Shape;262;p43"/>
          <p:cNvSpPr txBox="1"/>
          <p:nvPr>
            <p:ph idx="1" type="body"/>
          </p:nvPr>
        </p:nvSpPr>
        <p:spPr>
          <a:xfrm>
            <a:off x="673225" y="1578975"/>
            <a:ext cx="3212700" cy="342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a:p>
            <a:pPr indent="0" lvl="0" marL="0" rtl="0" algn="l">
              <a:spcBef>
                <a:spcPts val="1600"/>
              </a:spcBef>
              <a:spcAft>
                <a:spcPts val="0"/>
              </a:spcAft>
              <a:buNone/>
            </a:pPr>
            <a:r>
              <a:t/>
            </a:r>
            <a:endParaRPr>
              <a:latin typeface="Lato"/>
              <a:ea typeface="Lato"/>
              <a:cs typeface="Lato"/>
              <a:sym typeface="Lato"/>
            </a:endParaRPr>
          </a:p>
          <a:p>
            <a:pPr indent="0" lvl="0" marL="0" rtl="0" algn="l">
              <a:spcBef>
                <a:spcPts val="1600"/>
              </a:spcBef>
              <a:spcAft>
                <a:spcPts val="0"/>
              </a:spcAft>
              <a:buNone/>
            </a:pPr>
            <a:r>
              <a:t/>
            </a:r>
            <a:endParaRPr>
              <a:latin typeface="Lato"/>
              <a:ea typeface="Lato"/>
              <a:cs typeface="Lato"/>
              <a:sym typeface="Lato"/>
            </a:endParaRPr>
          </a:p>
          <a:p>
            <a:pPr indent="0" lvl="0" marL="0" rtl="0" algn="l">
              <a:spcBef>
                <a:spcPts val="1600"/>
              </a:spcBef>
              <a:spcAft>
                <a:spcPts val="1600"/>
              </a:spcAft>
              <a:buNone/>
            </a:pPr>
            <a:r>
              <a:t/>
            </a:r>
            <a:endParaRPr>
              <a:latin typeface="Lato"/>
              <a:ea typeface="Lato"/>
              <a:cs typeface="Lato"/>
              <a:sym typeface="Lato"/>
            </a:endParaRPr>
          </a:p>
        </p:txBody>
      </p:sp>
      <p:pic>
        <p:nvPicPr>
          <p:cNvPr id="263" name="Google Shape;263;p43"/>
          <p:cNvPicPr preferRelativeResize="0"/>
          <p:nvPr/>
        </p:nvPicPr>
        <p:blipFill>
          <a:blip r:embed="rId3">
            <a:alphaModFix/>
          </a:blip>
          <a:stretch>
            <a:fillRect/>
          </a:stretch>
        </p:blipFill>
        <p:spPr>
          <a:xfrm>
            <a:off x="360350" y="1343600"/>
            <a:ext cx="4237450" cy="3519849"/>
          </a:xfrm>
          <a:prstGeom prst="rect">
            <a:avLst/>
          </a:prstGeom>
          <a:noFill/>
          <a:ln>
            <a:noFill/>
          </a:ln>
        </p:spPr>
      </p:pic>
      <p:sp>
        <p:nvSpPr>
          <p:cNvPr id="264" name="Google Shape;264;p43"/>
          <p:cNvSpPr txBox="1"/>
          <p:nvPr>
            <p:ph idx="1" type="body"/>
          </p:nvPr>
        </p:nvSpPr>
        <p:spPr>
          <a:xfrm>
            <a:off x="5225800" y="1392175"/>
            <a:ext cx="3212700" cy="342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Average Accuracy: 60.29%</a:t>
            </a:r>
            <a:endParaRPr>
              <a:latin typeface="Lato"/>
              <a:ea typeface="Lato"/>
              <a:cs typeface="Lato"/>
              <a:sym typeface="Lato"/>
            </a:endParaRPr>
          </a:p>
          <a:p>
            <a:pPr indent="0" lvl="0" marL="0" rtl="0" algn="l">
              <a:spcBef>
                <a:spcPts val="1600"/>
              </a:spcBef>
              <a:spcAft>
                <a:spcPts val="0"/>
              </a:spcAft>
              <a:buNone/>
            </a:pPr>
            <a:r>
              <a:rPr lang="en">
                <a:latin typeface="Lato"/>
                <a:ea typeface="Lato"/>
                <a:cs typeface="Lato"/>
                <a:sym typeface="Lato"/>
              </a:rPr>
              <a:t>[0.5625, </a:t>
            </a:r>
            <a:br>
              <a:rPr lang="en">
                <a:latin typeface="Lato"/>
                <a:ea typeface="Lato"/>
                <a:cs typeface="Lato"/>
                <a:sym typeface="Lato"/>
              </a:rPr>
            </a:br>
            <a:r>
              <a:rPr lang="en">
                <a:latin typeface="Lato"/>
                <a:ea typeface="Lato"/>
                <a:cs typeface="Lato"/>
                <a:sym typeface="Lato"/>
              </a:rPr>
              <a:t>0.5, </a:t>
            </a:r>
            <a:br>
              <a:rPr lang="en">
                <a:latin typeface="Lato"/>
                <a:ea typeface="Lato"/>
                <a:cs typeface="Lato"/>
                <a:sym typeface="Lato"/>
              </a:rPr>
            </a:br>
            <a:r>
              <a:rPr lang="en">
                <a:latin typeface="Lato"/>
                <a:ea typeface="Lato"/>
                <a:cs typeface="Lato"/>
                <a:sym typeface="Lato"/>
              </a:rPr>
              <a:t>0.5, </a:t>
            </a:r>
            <a:br>
              <a:rPr lang="en">
                <a:latin typeface="Lato"/>
                <a:ea typeface="Lato"/>
                <a:cs typeface="Lato"/>
                <a:sym typeface="Lato"/>
              </a:rPr>
            </a:br>
            <a:r>
              <a:rPr lang="en">
                <a:latin typeface="Lato"/>
                <a:ea typeface="Lato"/>
                <a:cs typeface="Lato"/>
                <a:sym typeface="Lato"/>
              </a:rPr>
              <a:t>0.6666666666666666, </a:t>
            </a:r>
            <a:br>
              <a:rPr lang="en">
                <a:latin typeface="Lato"/>
                <a:ea typeface="Lato"/>
                <a:cs typeface="Lato"/>
                <a:sym typeface="Lato"/>
              </a:rPr>
            </a:br>
            <a:r>
              <a:rPr lang="en">
                <a:latin typeface="Lato"/>
                <a:ea typeface="Lato"/>
                <a:cs typeface="Lato"/>
                <a:sym typeface="Lato"/>
              </a:rPr>
              <a:t>0.6, </a:t>
            </a:r>
            <a:br>
              <a:rPr lang="en">
                <a:latin typeface="Lato"/>
                <a:ea typeface="Lato"/>
                <a:cs typeface="Lato"/>
                <a:sym typeface="Lato"/>
              </a:rPr>
            </a:br>
            <a:r>
              <a:rPr lang="en">
                <a:latin typeface="Lato"/>
                <a:ea typeface="Lato"/>
                <a:cs typeface="Lato"/>
                <a:sym typeface="Lato"/>
              </a:rPr>
              <a:t>0.4666666666666667, </a:t>
            </a:r>
            <a:br>
              <a:rPr lang="en">
                <a:latin typeface="Lato"/>
                <a:ea typeface="Lato"/>
                <a:cs typeface="Lato"/>
                <a:sym typeface="Lato"/>
              </a:rPr>
            </a:br>
            <a:r>
              <a:rPr lang="en">
                <a:latin typeface="Lato"/>
                <a:ea typeface="Lato"/>
                <a:cs typeface="Lato"/>
                <a:sym typeface="Lato"/>
              </a:rPr>
              <a:t>0.6, </a:t>
            </a:r>
            <a:br>
              <a:rPr lang="en">
                <a:latin typeface="Lato"/>
                <a:ea typeface="Lato"/>
                <a:cs typeface="Lato"/>
                <a:sym typeface="Lato"/>
              </a:rPr>
            </a:br>
            <a:r>
              <a:rPr lang="en">
                <a:latin typeface="Lato"/>
                <a:ea typeface="Lato"/>
                <a:cs typeface="Lato"/>
                <a:sym typeface="Lato"/>
              </a:rPr>
              <a:t>0.6666666666666666, 0.8666666666666667, </a:t>
            </a:r>
            <a:br>
              <a:rPr lang="en">
                <a:latin typeface="Lato"/>
                <a:ea typeface="Lato"/>
                <a:cs typeface="Lato"/>
                <a:sym typeface="Lato"/>
              </a:rPr>
            </a:br>
            <a:r>
              <a:rPr lang="en">
                <a:latin typeface="Lato"/>
                <a:ea typeface="Lato"/>
                <a:cs typeface="Lato"/>
                <a:sym typeface="Lato"/>
              </a:rPr>
              <a:t>0.6]</a:t>
            </a:r>
            <a:endParaRPr>
              <a:latin typeface="Lato"/>
              <a:ea typeface="Lato"/>
              <a:cs typeface="Lato"/>
              <a:sym typeface="Lato"/>
            </a:endParaRPr>
          </a:p>
          <a:p>
            <a:pPr indent="0" lvl="0" marL="0" rtl="0" algn="l">
              <a:spcBef>
                <a:spcPts val="1600"/>
              </a:spcBef>
              <a:spcAft>
                <a:spcPts val="0"/>
              </a:spcAft>
              <a:buNone/>
            </a:pPr>
            <a:r>
              <a:t/>
            </a:r>
            <a:endParaRPr>
              <a:latin typeface="Lato"/>
              <a:ea typeface="Lato"/>
              <a:cs typeface="Lato"/>
              <a:sym typeface="Lato"/>
            </a:endParaRPr>
          </a:p>
          <a:p>
            <a:pPr indent="0" lvl="0" marL="0" rtl="0" algn="l">
              <a:spcBef>
                <a:spcPts val="1600"/>
              </a:spcBef>
              <a:spcAft>
                <a:spcPts val="1600"/>
              </a:spcAft>
              <a:buNone/>
            </a:pPr>
            <a:r>
              <a:t/>
            </a:r>
            <a:endParaRPr>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